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PACK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CK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91440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for Jira  ·  JWT  ·  Incidents - Status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457200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Shape 209"/>
          <p:cNvSpPr/>
          <p:nvPr/>
        </p:nvSpPr>
        <p:spPr>
          <a:xfrm>
            <a:off x="8549640" y="1572768"/>
            <a:ext cx="3184855" cy="3749040"/>
          </a:xfrm>
          <a:prstGeom prst="roundRect">
            <a:avLst>
              <a:gd name="adj" fmla="val 1436"/>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4855" cy="749808"/>
          </a:xfrm>
          <a:prstGeom prst="rect">
            <a:avLst/>
          </a:prstGeom>
          <a:noFill/>
          <a:ln/>
        </p:spPr>
        <p:txBody>
          <a:bodyPr wrap="square" lIns="0" tIns="0" rIns="0" bIns="0" rtlCol="0" anchor="ctr"/>
          <a:lstStyle/>
          <a:p>
            <a:pPr algn="ctr" indent="0" marL="0">
              <a:buNone/>
            </a:pPr>
            <a:r>
              <a:rPr lang="en-US" sz="6000" b="1" dirty="0">
                <a:solidFill>
                  <a:srgbClr val="172B4D"/>
                </a:solidFill>
                <a:latin typeface="Arial" pitchFamily="34" charset="0"/>
                <a:ea typeface="Arial" pitchFamily="34" charset="-122"/>
                <a:cs typeface="Arial" pitchFamily="34" charset="-120"/>
              </a:rPr>
              <a:t>6</a:t>
            </a:r>
            <a:endParaRPr lang="en-US" sz="6000" dirty="0"/>
          </a:p>
        </p:txBody>
      </p:sp>
      <p:sp>
        <p:nvSpPr>
          <p:cNvPr id="214" name="Text 211"/>
          <p:cNvSpPr/>
          <p:nvPr/>
        </p:nvSpPr>
        <p:spPr>
          <a:xfrm>
            <a:off x="8549640" y="3456432"/>
            <a:ext cx="3184855" cy="201168"/>
          </a:xfrm>
          <a:prstGeom prst="rect">
            <a:avLst/>
          </a:prstGeom>
          <a:noFill/>
          <a:ln/>
        </p:spPr>
        <p:txBody>
          <a:bodyPr wrap="square" lIns="0" tIns="0" rIns="0" bIns="0" rtlCol="0" anchor="ctr"/>
          <a:lstStyle/>
          <a:p>
            <a:pPr algn="ctr" indent="0" marL="0">
              <a:buNone/>
            </a:pPr>
            <a:r>
              <a:rPr lang="en-US" sz="1000" b="1" spc="170" kern="0" dirty="0">
                <a:solidFill>
                  <a:srgbClr val="626F86"/>
                </a:solidFill>
                <a:latin typeface="Arial" pitchFamily="34" charset="0"/>
                <a:ea typeface="Arial" pitchFamily="34" charset="-122"/>
                <a:cs typeface="Arial" pitchFamily="34" charset="-120"/>
              </a:rPr>
              <a:t>RULES</a:t>
            </a:r>
            <a:endParaRPr lang="en-US" sz="1000" dirty="0"/>
          </a:p>
        </p:txBody>
      </p:sp>
      <p:sp>
        <p:nvSpPr>
          <p:cNvPr id="215" name="Text 212"/>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JWT</a:t>
            </a:r>
            <a:endParaRPr lang="en-US" sz="3000" dirty="0"/>
          </a:p>
        </p:txBody>
      </p:sp>
      <p:sp>
        <p:nvSpPr>
          <p:cNvPr id="216" name="Shape 213"/>
          <p:cNvSpPr/>
          <p:nvPr/>
        </p:nvSpPr>
        <p:spPr>
          <a:xfrm>
            <a:off x="457200" y="2788920"/>
            <a:ext cx="1051560" cy="50292"/>
          </a:xfrm>
          <a:prstGeom prst="rect">
            <a:avLst/>
          </a:prstGeom>
          <a:solidFill>
            <a:srgbClr val="579DFF"/>
          </a:solidFill>
          <a:ln w="12700">
            <a:solidFill>
              <a:srgbClr val="579DFF"/>
            </a:solidFill>
            <a:prstDash val="solid"/>
          </a:ln>
        </p:spPr>
      </p:sp>
      <p:sp>
        <p:nvSpPr>
          <p:cNvPr id="217" name="Text 214"/>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18" name="Text 215"/>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10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1. Pack Overview</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71600"/>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53896"/>
            <a:ext cx="45720" cy="585216"/>
          </a:xfrm>
          <a:prstGeom prst="rect">
            <a:avLst/>
          </a:prstGeom>
          <a:solidFill>
            <a:srgbClr val="C9372C"/>
          </a:solidFill>
          <a:ln/>
        </p:spPr>
      </p:sp>
      <p:sp>
        <p:nvSpPr>
          <p:cNvPr id="111" name="Text 109"/>
          <p:cNvSpPr/>
          <p:nvPr/>
        </p:nvSpPr>
        <p:spPr>
          <a:xfrm>
            <a:off x="603504" y="1463040"/>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1. Block backward transition from In Progress to Open</a:t>
            </a:r>
            <a:endParaRPr lang="en-US" sz="950" dirty="0"/>
          </a:p>
        </p:txBody>
      </p:sp>
      <p:sp>
        <p:nvSpPr>
          <p:cNvPr id="112" name="Text 110"/>
          <p:cNvSpPr/>
          <p:nvPr/>
        </p:nvSpPr>
        <p:spPr>
          <a:xfrm>
            <a:off x="4797400" y="1463040"/>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13" name="Text 111"/>
          <p:cNvSpPr/>
          <p:nvPr/>
        </p:nvSpPr>
        <p:spPr>
          <a:xfrm>
            <a:off x="603504"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The transition from 'Work in Progress' to 'Open' occurs for 182 items (17.43%) and is always rework. This indicates…</a:t>
            </a:r>
            <a:endParaRPr lang="en-US" sz="800" dirty="0"/>
          </a:p>
        </p:txBody>
      </p:sp>
      <p:sp>
        <p:nvSpPr>
          <p:cNvPr id="114" name="Shape 112"/>
          <p:cNvSpPr/>
          <p:nvPr/>
        </p:nvSpPr>
        <p:spPr>
          <a:xfrm>
            <a:off x="6187288" y="1371600"/>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6187288" y="1453896"/>
            <a:ext cx="45720" cy="585216"/>
          </a:xfrm>
          <a:prstGeom prst="rect">
            <a:avLst/>
          </a:prstGeom>
          <a:solidFill>
            <a:srgbClr val="C9372C"/>
          </a:solidFill>
          <a:ln/>
        </p:spPr>
      </p:sp>
      <p:sp>
        <p:nvSpPr>
          <p:cNvPr id="116" name="Text 114"/>
          <p:cNvSpPr/>
          <p:nvPr/>
        </p:nvSpPr>
        <p:spPr>
          <a:xfrm>
            <a:off x="6333592" y="1463040"/>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2. Ensure 'Close Code' is set before closing an Incident</a:t>
            </a:r>
            <a:endParaRPr lang="en-US" sz="950" dirty="0"/>
          </a:p>
        </p:txBody>
      </p:sp>
      <p:sp>
        <p:nvSpPr>
          <p:cNvPr id="117" name="Text 115"/>
          <p:cNvSpPr/>
          <p:nvPr/>
        </p:nvSpPr>
        <p:spPr>
          <a:xfrm>
            <a:off x="10527487" y="1463040"/>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18" name="Text 116"/>
          <p:cNvSpPr/>
          <p:nvPr/>
        </p:nvSpPr>
        <p:spPr>
          <a:xfrm>
            <a:off x="6333592"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The 'Close Code' field is critical for understanding resolution outcomes, with 92% of incidents having a 'Solved'…</a:t>
            </a:r>
            <a:endParaRPr lang="en-US" sz="800" dirty="0"/>
          </a:p>
        </p:txBody>
      </p:sp>
      <p:sp>
        <p:nvSpPr>
          <p:cNvPr id="119" name="Shape 117"/>
          <p:cNvSpPr/>
          <p:nvPr/>
        </p:nvSpPr>
        <p:spPr>
          <a:xfrm>
            <a:off x="457200" y="2304288"/>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457200" y="2386584"/>
            <a:ext cx="45720" cy="585216"/>
          </a:xfrm>
          <a:prstGeom prst="rect">
            <a:avLst/>
          </a:prstGeom>
          <a:solidFill>
            <a:srgbClr val="A54800"/>
          </a:solidFill>
          <a:ln/>
        </p:spPr>
      </p:sp>
      <p:sp>
        <p:nvSpPr>
          <p:cNvPr id="121" name="Text 119"/>
          <p:cNvSpPr/>
          <p:nvPr/>
        </p:nvSpPr>
        <p:spPr>
          <a:xfrm>
            <a:off x="603504" y="2395728"/>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3. Scheduled: Auto-close stale Incidents in 'Pending' status</a:t>
            </a:r>
            <a:endParaRPr lang="en-US" sz="950" dirty="0"/>
          </a:p>
        </p:txBody>
      </p:sp>
      <p:sp>
        <p:nvSpPr>
          <p:cNvPr id="122" name="Text 120"/>
          <p:cNvSpPr/>
          <p:nvPr/>
        </p:nvSpPr>
        <p:spPr>
          <a:xfrm>
            <a:off x="4797400" y="2395728"/>
            <a:ext cx="720547" cy="274320"/>
          </a:xfrm>
          <a:prstGeom prst="roundRect">
            <a:avLst>
              <a:gd name="adj" fmla="val 20000"/>
            </a:avLst>
          </a:prstGeom>
          <a:solidFill>
            <a:srgbClr val="FFF3EB"/>
          </a:solidFill>
          <a:ln w="10160">
            <a:solidFill>
              <a:srgbClr val="FEDEC8"/>
            </a:solidFill>
          </a:ln>
        </p:spPr>
        <p:txBody>
          <a:bodyPr wrap="square" lIns="0" tIns="0" rIns="0" bIns="0" rtlCol="0" anchor="ctr"/>
          <a:lstStyle/>
          <a:p>
            <a:pPr algn="ctr" indent="0" marL="0">
              <a:buNone/>
            </a:pPr>
            <a:r>
              <a:rPr lang="en-US" sz="900" b="1" dirty="0">
                <a:solidFill>
                  <a:srgbClr val="A54800"/>
                </a:solidFill>
                <a:latin typeface="Arial" pitchFamily="34" charset="0"/>
                <a:ea typeface="Arial" pitchFamily="34" charset="-122"/>
                <a:cs typeface="Arial" pitchFamily="34" charset="-120"/>
              </a:rPr>
              <a:t>medium</a:t>
            </a:r>
            <a:endParaRPr lang="en-US" sz="900" dirty="0"/>
          </a:p>
        </p:txBody>
      </p:sp>
      <p:sp>
        <p:nvSpPr>
          <p:cNvPr id="123" name="Text 121"/>
          <p:cNvSpPr/>
          <p:nvPr/>
        </p:nvSpPr>
        <p:spPr>
          <a:xfrm>
            <a:off x="603504"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Incidents can become stale in the 'Pending' status, often awaiting user feedback (as evidenced by the 'No feedback…</a:t>
            </a:r>
            <a:endParaRPr lang="en-US" sz="800" dirty="0"/>
          </a:p>
        </p:txBody>
      </p:sp>
      <p:sp>
        <p:nvSpPr>
          <p:cNvPr id="124" name="Shape 122"/>
          <p:cNvSpPr/>
          <p:nvPr/>
        </p:nvSpPr>
        <p:spPr>
          <a:xfrm>
            <a:off x="6187288" y="2304288"/>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6187288" y="2386584"/>
            <a:ext cx="45720" cy="585216"/>
          </a:xfrm>
          <a:prstGeom prst="rect">
            <a:avLst/>
          </a:prstGeom>
          <a:solidFill>
            <a:srgbClr val="A54800"/>
          </a:solidFill>
          <a:ln/>
        </p:spPr>
      </p:sp>
      <p:sp>
        <p:nvSpPr>
          <p:cNvPr id="126" name="Text 124"/>
          <p:cNvSpPr/>
          <p:nvPr/>
        </p:nvSpPr>
        <p:spPr>
          <a:xfrm>
            <a:off x="6333592" y="2395728"/>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4. Require justification for reopening a Completed Incident</a:t>
            </a:r>
            <a:endParaRPr lang="en-US" sz="950" dirty="0"/>
          </a:p>
        </p:txBody>
      </p:sp>
      <p:sp>
        <p:nvSpPr>
          <p:cNvPr id="127" name="Text 125"/>
          <p:cNvSpPr/>
          <p:nvPr/>
        </p:nvSpPr>
        <p:spPr>
          <a:xfrm>
            <a:off x="10527487" y="2395728"/>
            <a:ext cx="720547" cy="274320"/>
          </a:xfrm>
          <a:prstGeom prst="roundRect">
            <a:avLst>
              <a:gd name="adj" fmla="val 20000"/>
            </a:avLst>
          </a:prstGeom>
          <a:solidFill>
            <a:srgbClr val="FFF3EB"/>
          </a:solidFill>
          <a:ln w="10160">
            <a:solidFill>
              <a:srgbClr val="FEDEC8"/>
            </a:solidFill>
          </a:ln>
        </p:spPr>
        <p:txBody>
          <a:bodyPr wrap="square" lIns="0" tIns="0" rIns="0" bIns="0" rtlCol="0" anchor="ctr"/>
          <a:lstStyle/>
          <a:p>
            <a:pPr algn="ctr" indent="0" marL="0">
              <a:buNone/>
            </a:pPr>
            <a:r>
              <a:rPr lang="en-US" sz="900" b="1" dirty="0">
                <a:solidFill>
                  <a:srgbClr val="A54800"/>
                </a:solidFill>
                <a:latin typeface="Arial" pitchFamily="34" charset="0"/>
                <a:ea typeface="Arial" pitchFamily="34" charset="-122"/>
                <a:cs typeface="Arial" pitchFamily="34" charset="-120"/>
              </a:rPr>
              <a:t>medium</a:t>
            </a:r>
            <a:endParaRPr lang="en-US" sz="900" dirty="0"/>
          </a:p>
        </p:txBody>
      </p:sp>
      <p:sp>
        <p:nvSpPr>
          <p:cNvPr id="128" name="Text 126"/>
          <p:cNvSpPr/>
          <p:nvPr/>
        </p:nvSpPr>
        <p:spPr>
          <a:xfrm>
            <a:off x="6333592"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Reopening completed work ('Completed -&gt; Work in Progress' transition, 2.68% of items) is a form of rework that…</a:t>
            </a:r>
            <a:endParaRPr lang="en-US" sz="800" dirty="0"/>
          </a:p>
        </p:txBody>
      </p:sp>
      <p:sp>
        <p:nvSpPr>
          <p:cNvPr id="129" name="Shape 127"/>
          <p:cNvSpPr/>
          <p:nvPr/>
        </p:nvSpPr>
        <p:spPr>
          <a:xfrm>
            <a:off x="457200" y="3236976"/>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0" name="Shape 128"/>
          <p:cNvSpPr/>
          <p:nvPr/>
        </p:nvSpPr>
        <p:spPr>
          <a:xfrm>
            <a:off x="457200" y="3319272"/>
            <a:ext cx="45720" cy="585216"/>
          </a:xfrm>
          <a:prstGeom prst="rect">
            <a:avLst/>
          </a:prstGeom>
          <a:solidFill>
            <a:srgbClr val="C9372C"/>
          </a:solidFill>
          <a:ln/>
        </p:spPr>
      </p:sp>
      <p:sp>
        <p:nvSpPr>
          <p:cNvPr id="131" name="Text 129"/>
          <p:cNvSpPr/>
          <p:nvPr/>
        </p:nvSpPr>
        <p:spPr>
          <a:xfrm>
            <a:off x="603504" y="3328416"/>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5. Auto-assign Incidents based on Subcategory</a:t>
            </a:r>
            <a:endParaRPr lang="en-US" sz="950" dirty="0"/>
          </a:p>
        </p:txBody>
      </p:sp>
      <p:sp>
        <p:nvSpPr>
          <p:cNvPr id="132" name="Text 130"/>
          <p:cNvSpPr/>
          <p:nvPr/>
        </p:nvSpPr>
        <p:spPr>
          <a:xfrm>
            <a:off x="4797400" y="3328416"/>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33" name="Text 131"/>
          <p:cNvSpPr/>
          <p:nvPr/>
        </p:nvSpPr>
        <p:spPr>
          <a:xfrm>
            <a:off x="603504" y="3602736"/>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Manual assignment is a bottleneck that delays resolution. The data shows clear ownership patterns (e.g., 'VPN'…</a:t>
            </a:r>
            <a:endParaRPr lang="en-US" sz="800" dirty="0"/>
          </a:p>
        </p:txBody>
      </p:sp>
      <p:sp>
        <p:nvSpPr>
          <p:cNvPr id="134" name="Shape 132"/>
          <p:cNvSpPr/>
          <p:nvPr/>
        </p:nvSpPr>
        <p:spPr>
          <a:xfrm>
            <a:off x="6187288" y="3236976"/>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5" name="Shape 133"/>
          <p:cNvSpPr/>
          <p:nvPr/>
        </p:nvSpPr>
        <p:spPr>
          <a:xfrm>
            <a:off x="6187288" y="3319272"/>
            <a:ext cx="45720" cy="585216"/>
          </a:xfrm>
          <a:prstGeom prst="rect">
            <a:avLst/>
          </a:prstGeom>
          <a:solidFill>
            <a:srgbClr val="C9372C"/>
          </a:solidFill>
          <a:ln/>
        </p:spPr>
      </p:sp>
      <p:sp>
        <p:nvSpPr>
          <p:cNvPr id="136" name="Text 134"/>
          <p:cNvSpPr/>
          <p:nvPr/>
        </p:nvSpPr>
        <p:spPr>
          <a:xfrm>
            <a:off x="6333592" y="3328416"/>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6. Require a reason when moving an Incident to 'Pending'</a:t>
            </a:r>
            <a:endParaRPr lang="en-US" sz="950" dirty="0"/>
          </a:p>
        </p:txBody>
      </p:sp>
      <p:sp>
        <p:nvSpPr>
          <p:cNvPr id="137" name="Text 135"/>
          <p:cNvSpPr/>
          <p:nvPr/>
        </p:nvSpPr>
        <p:spPr>
          <a:xfrm>
            <a:off x="10527487" y="3328416"/>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38" name="Text 136"/>
          <p:cNvSpPr/>
          <p:nvPr/>
        </p:nvSpPr>
        <p:spPr>
          <a:xfrm>
            <a:off x="6333592" y="3602736"/>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The 'Work in Progress' &lt;-&gt; 'Pending' loop is the most significant source of rework and delay, appearing in numerous…</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2. Block backward transition from In Progress to Open</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JWT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The transition from 'Work in Progress' to 'Open' occurs for 182 items (17.43%) and is always rework. This indicates a process failure where issues are moved backward from an active state to an intake queue. Blocking this path enforces a forward-moving process and reduces rework loops, as seen in Variant 5, which…</a:t>
            </a:r>
            <a:endParaRPr lang="en-US" sz="920" dirty="0"/>
          </a:p>
        </p:txBody>
      </p:sp>
      <p:sp>
        <p:nvSpPr>
          <p:cNvPr id="114" name="Shape 112"/>
          <p:cNvSpPr/>
          <p:nvPr/>
        </p:nvSpPr>
        <p:spPr>
          <a:xfrm>
            <a:off x="457200" y="2514600"/>
            <a:ext cx="6720840" cy="932688"/>
          </a:xfrm>
          <a:prstGeom prst="roundRect">
            <a:avLst>
              <a:gd name="adj" fmla="val 490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768096"/>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Work in Progress → Open</a:t>
            </a:r>
            <a:endParaRPr lang="en-US" sz="950" dirty="0"/>
          </a:p>
        </p:txBody>
      </p:sp>
      <p:sp>
        <p:nvSpPr>
          <p:cNvPr id="118" name="Text 116"/>
          <p:cNvSpPr/>
          <p:nvPr/>
        </p:nvSpPr>
        <p:spPr>
          <a:xfrm>
            <a:off x="621792" y="2916936"/>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19" name="Text 117"/>
          <p:cNvSpPr/>
          <p:nvPr/>
        </p:nvSpPr>
        <p:spPr>
          <a:xfrm>
            <a:off x="1828800" y="2898648"/>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a:t>
            </a:r>
            <a:endParaRPr lang="en-US" sz="860" dirty="0"/>
          </a:p>
        </p:txBody>
      </p:sp>
      <p:sp>
        <p:nvSpPr>
          <p:cNvPr id="120" name="Shape 118"/>
          <p:cNvSpPr/>
          <p:nvPr/>
        </p:nvSpPr>
        <p:spPr>
          <a:xfrm>
            <a:off x="457200"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457200" y="3657600"/>
            <a:ext cx="45720" cy="2523744"/>
          </a:xfrm>
          <a:prstGeom prst="rect">
            <a:avLst/>
          </a:prstGeom>
          <a:solidFill>
            <a:srgbClr val="216E4E"/>
          </a:solidFill>
          <a:ln/>
        </p:spPr>
      </p:sp>
      <p:sp>
        <p:nvSpPr>
          <p:cNvPr id="122" name="Text 120"/>
          <p:cNvSpPr/>
          <p:nvPr/>
        </p:nvSpPr>
        <p:spPr>
          <a:xfrm>
            <a:off x="603504" y="3703320"/>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3" name="Text 121"/>
          <p:cNvSpPr/>
          <p:nvPr/>
        </p:nvSpPr>
        <p:spPr>
          <a:xfrm>
            <a:off x="603504"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Restrict transition execution — “An Incident in 'Work in Progress' cannot be moved back to 'Open'.…”</a:t>
            </a:r>
            <a:endParaRPr lang="en-US" sz="860" dirty="0"/>
          </a:p>
        </p:txBody>
      </p:sp>
      <p:sp>
        <p:nvSpPr>
          <p:cNvPr id="124" name="Shape 122"/>
          <p:cNvSpPr/>
          <p:nvPr/>
        </p:nvSpPr>
        <p:spPr>
          <a:xfrm>
            <a:off x="3899916"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3899916" y="3657600"/>
            <a:ext cx="45720" cy="2523744"/>
          </a:xfrm>
          <a:prstGeom prst="rect">
            <a:avLst/>
          </a:prstGeom>
          <a:solidFill>
            <a:srgbClr val="A54800"/>
          </a:solidFill>
          <a:ln/>
        </p:spPr>
      </p:sp>
      <p:sp>
        <p:nvSpPr>
          <p:cNvPr id="126" name="Text 124"/>
          <p:cNvSpPr/>
          <p:nvPr/>
        </p:nvSpPr>
        <p:spPr>
          <a:xfrm>
            <a:off x="4046220" y="3703320"/>
            <a:ext cx="3003804" cy="182880"/>
          </a:xfrm>
          <a:prstGeom prst="rect">
            <a:avLst/>
          </a:prstGeom>
          <a:noFill/>
          <a:ln/>
        </p:spPr>
        <p:txBody>
          <a:bodyPr wrap="square" lIns="0" tIns="0" rIns="0" bIns="0" rtlCol="0" anchor="ctr"/>
          <a:lstStyle/>
          <a:p>
            <a:pPr indent="0" marL="0">
              <a:buNone/>
            </a:pPr>
            <a:r>
              <a:rPr lang="en-US" sz="820" b="1" spc="110" kern="0" dirty="0">
                <a:solidFill>
                  <a:srgbClr val="A54800"/>
                </a:solidFill>
                <a:latin typeface="Arial" pitchFamily="34" charset="0"/>
                <a:ea typeface="Arial" pitchFamily="34" charset="-122"/>
                <a:cs typeface="Arial" pitchFamily="34" charset="-120"/>
              </a:rPr>
              <a:t>CONDITIONS</a:t>
            </a:r>
            <a:endParaRPr lang="en-US" sz="820" dirty="0"/>
          </a:p>
        </p:txBody>
      </p:sp>
      <p:sp>
        <p:nvSpPr>
          <p:cNvPr id="127" name="Text 125"/>
          <p:cNvSpPr/>
          <p:nvPr/>
        </p:nvSpPr>
        <p:spPr>
          <a:xfrm>
            <a:off x="4046220"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JQL: issuetype = 'Work Type = Incident'</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This rule assumes 'Open' is an initial intake status and 'Work in Progress' is an active work status. Validate…</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If there is a legitimate but rare reason to move an issue from 'In Progress' back to 'Open', this rule will block…</a:t>
            </a:r>
            <a:endParaRPr lang="en-US" sz="86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JWT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CONFIGURATION STEPS</a:t>
            </a:r>
            <a:endParaRPr lang="en-US" sz="660" dirty="0"/>
          </a:p>
        </p:txBody>
      </p:sp>
      <p:sp>
        <p:nvSpPr>
          <p:cNvPr id="132" name="Text 130"/>
          <p:cNvSpPr/>
          <p:nvPr/>
        </p:nvSpPr>
        <p:spPr>
          <a:xfrm>
            <a:off x="7488936" y="2148840"/>
            <a:ext cx="4099255" cy="1554480"/>
          </a:xfrm>
          <a:prstGeom prst="rect">
            <a:avLst/>
          </a:prstGeom>
          <a:noFill/>
          <a:ln/>
        </p:spPr>
        <p:txBody>
          <a:bodyPr wrap="square" lIns="0" tIns="0" rIns="0" bIns="0" rtlCol="0" anchor="t"/>
          <a:lstStyle/>
          <a:p>
            <a:pPr marL="101600" indent="-101600">
              <a:lnSpc>
                <a:spcPts val="950"/>
              </a:lnSpc>
              <a:spcAft>
                <a:spcPts val="300"/>
              </a:spcAft>
              <a:buSzPct val="100000"/>
              <a:buChar char="•"/>
            </a:pPr>
            <a:r>
              <a:rPr lang="en-US" sz="730" dirty="0">
                <a:solidFill>
                  <a:srgbClr val="E8EEFF"/>
                </a:solidFill>
                <a:latin typeface="Arial" pitchFamily="34" charset="0"/>
                <a:ea typeface="Arial" pitchFamily="34" charset="-122"/>
                <a:cs typeface="Arial" pitchFamily="34" charset="-120"/>
              </a:rPr>
              <a:t>Validator: Restrict transition execution — “An Incident in 'Work in Progress' cannot be…</a:t>
            </a:r>
            <a:endParaRPr lang="en-US" sz="730" dirty="0"/>
          </a:p>
        </p:txBody>
      </p:sp>
      <p:sp>
        <p:nvSpPr>
          <p:cNvPr id="133" name="Text 131"/>
          <p:cNvSpPr/>
          <p:nvPr/>
        </p:nvSpPr>
        <p:spPr>
          <a:xfrm>
            <a:off x="7488936" y="2551176"/>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ERROR MESSAGE</a:t>
            </a:r>
            <a:endParaRPr lang="en-US" sz="640" dirty="0"/>
          </a:p>
        </p:txBody>
      </p:sp>
      <p:sp>
        <p:nvSpPr>
          <p:cNvPr id="134" name="Text 132"/>
          <p:cNvSpPr/>
          <p:nvPr/>
        </p:nvSpPr>
        <p:spPr>
          <a:xfrm>
            <a:off x="7488936" y="2697480"/>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An Incident in 'Work in Progress' cannot be moved back to 'Open'. Please move it to 'Pending' if it is blocked, or cancel it if it is no longer valid.</a:t>
            </a:r>
            <a:endParaRPr lang="en-US" sz="660" dirty="0"/>
          </a:p>
        </p:txBody>
      </p:sp>
      <p:sp>
        <p:nvSpPr>
          <p:cNvPr id="135" name="Text 133"/>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3. Ensure 'Close Code' is set before closing an Incident</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JWT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The 'Close Code' field is critical for understanding resolution outcomes, with 92% of incidents having a 'Solved' code. The 'Completed -&gt; Closed' transition is the most frequent in the process (93.49% of items). Making 'Close Code' mandatory on this transition ensures 100% data completeness for reporting and trend…</a:t>
            </a:r>
            <a:endParaRPr lang="en-US" sz="920" dirty="0"/>
          </a:p>
        </p:txBody>
      </p:sp>
      <p:sp>
        <p:nvSpPr>
          <p:cNvPr id="114" name="Shape 112"/>
          <p:cNvSpPr/>
          <p:nvPr/>
        </p:nvSpPr>
        <p:spPr>
          <a:xfrm>
            <a:off x="457200" y="2514600"/>
            <a:ext cx="6720840" cy="932688"/>
          </a:xfrm>
          <a:prstGeom prst="roundRect">
            <a:avLst>
              <a:gd name="adj" fmla="val 490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768096"/>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Completed → Closed, Work in Progress → Closed</a:t>
            </a:r>
            <a:endParaRPr lang="en-US" sz="950" dirty="0"/>
          </a:p>
        </p:txBody>
      </p:sp>
      <p:sp>
        <p:nvSpPr>
          <p:cNvPr id="118" name="Text 116"/>
          <p:cNvSpPr/>
          <p:nvPr/>
        </p:nvSpPr>
        <p:spPr>
          <a:xfrm>
            <a:off x="621792" y="2916936"/>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19" name="Text 117"/>
          <p:cNvSpPr/>
          <p:nvPr/>
        </p:nvSpPr>
        <p:spPr>
          <a:xfrm>
            <a:off x="1828800" y="2898648"/>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a:t>
            </a:r>
            <a:endParaRPr lang="en-US" sz="860" dirty="0"/>
          </a:p>
        </p:txBody>
      </p:sp>
      <p:sp>
        <p:nvSpPr>
          <p:cNvPr id="120" name="Shape 118"/>
          <p:cNvSpPr/>
          <p:nvPr/>
        </p:nvSpPr>
        <p:spPr>
          <a:xfrm>
            <a:off x="457200"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457200" y="3657600"/>
            <a:ext cx="45720" cy="2523744"/>
          </a:xfrm>
          <a:prstGeom prst="rect">
            <a:avLst/>
          </a:prstGeom>
          <a:solidFill>
            <a:srgbClr val="216E4E"/>
          </a:solidFill>
          <a:ln/>
        </p:spPr>
      </p:sp>
      <p:sp>
        <p:nvSpPr>
          <p:cNvPr id="122" name="Text 120"/>
          <p:cNvSpPr/>
          <p:nvPr/>
        </p:nvSpPr>
        <p:spPr>
          <a:xfrm>
            <a:off x="603504" y="3703320"/>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3" name="Text 121"/>
          <p:cNvSpPr/>
          <p:nvPr/>
        </p:nvSpPr>
        <p:spPr>
          <a:xfrm>
            <a:off x="603504"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Field Required Validator — field: Close Code · “Please provide a 'Close Code' before closing the Incident.”</a:t>
            </a:r>
            <a:endParaRPr lang="en-US" sz="860" dirty="0"/>
          </a:p>
        </p:txBody>
      </p:sp>
      <p:sp>
        <p:nvSpPr>
          <p:cNvPr id="124" name="Shape 122"/>
          <p:cNvSpPr/>
          <p:nvPr/>
        </p:nvSpPr>
        <p:spPr>
          <a:xfrm>
            <a:off x="3899916"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3899916" y="3657600"/>
            <a:ext cx="45720" cy="2523744"/>
          </a:xfrm>
          <a:prstGeom prst="rect">
            <a:avLst/>
          </a:prstGeom>
          <a:solidFill>
            <a:srgbClr val="A54800"/>
          </a:solidFill>
          <a:ln/>
        </p:spPr>
      </p:sp>
      <p:sp>
        <p:nvSpPr>
          <p:cNvPr id="126" name="Text 124"/>
          <p:cNvSpPr/>
          <p:nvPr/>
        </p:nvSpPr>
        <p:spPr>
          <a:xfrm>
            <a:off x="4046220" y="3703320"/>
            <a:ext cx="3003804" cy="182880"/>
          </a:xfrm>
          <a:prstGeom prst="rect">
            <a:avLst/>
          </a:prstGeom>
          <a:noFill/>
          <a:ln/>
        </p:spPr>
        <p:txBody>
          <a:bodyPr wrap="square" lIns="0" tIns="0" rIns="0" bIns="0" rtlCol="0" anchor="ctr"/>
          <a:lstStyle/>
          <a:p>
            <a:pPr indent="0" marL="0">
              <a:buNone/>
            </a:pPr>
            <a:r>
              <a:rPr lang="en-US" sz="820" b="1" spc="110" kern="0" dirty="0">
                <a:solidFill>
                  <a:srgbClr val="A54800"/>
                </a:solidFill>
                <a:latin typeface="Arial" pitchFamily="34" charset="0"/>
                <a:ea typeface="Arial" pitchFamily="34" charset="-122"/>
                <a:cs typeface="Arial" pitchFamily="34" charset="-120"/>
              </a:rPr>
              <a:t>CONDITIONS</a:t>
            </a:r>
            <a:endParaRPr lang="en-US" sz="820" dirty="0"/>
          </a:p>
        </p:txBody>
      </p:sp>
      <p:sp>
        <p:nvSpPr>
          <p:cNvPr id="127" name="Text 125"/>
          <p:cNvSpPr/>
          <p:nvPr/>
        </p:nvSpPr>
        <p:spPr>
          <a:xfrm>
            <a:off x="4046220"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JQL: issuetype = 'Work Type = Incident'</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The 'Close Code' field must exist and be available on the transition screen.</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Users may select a default or incorrect 'Close Code' to bypass the validator. Regular review of 'Close Code' usage…</a:t>
            </a:r>
            <a:endParaRPr lang="en-US" sz="86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JWT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CONFIGURATION STEPS</a:t>
            </a:r>
            <a:endParaRPr lang="en-US" sz="660" dirty="0"/>
          </a:p>
        </p:txBody>
      </p:sp>
      <p:sp>
        <p:nvSpPr>
          <p:cNvPr id="132" name="Text 130"/>
          <p:cNvSpPr/>
          <p:nvPr/>
        </p:nvSpPr>
        <p:spPr>
          <a:xfrm>
            <a:off x="7488936" y="2148840"/>
            <a:ext cx="4099255" cy="1554480"/>
          </a:xfrm>
          <a:prstGeom prst="rect">
            <a:avLst/>
          </a:prstGeom>
          <a:noFill/>
          <a:ln/>
        </p:spPr>
        <p:txBody>
          <a:bodyPr wrap="square" lIns="0" tIns="0" rIns="0" bIns="0" rtlCol="0" anchor="t"/>
          <a:lstStyle/>
          <a:p>
            <a:pPr marL="101600" indent="-101600">
              <a:lnSpc>
                <a:spcPts val="950"/>
              </a:lnSpc>
              <a:spcAft>
                <a:spcPts val="300"/>
              </a:spcAft>
              <a:buSzPct val="100000"/>
              <a:buChar char="•"/>
            </a:pPr>
            <a:r>
              <a:rPr lang="en-US" sz="730" dirty="0">
                <a:solidFill>
                  <a:srgbClr val="E8EEFF"/>
                </a:solidFill>
                <a:latin typeface="Arial" pitchFamily="34" charset="0"/>
                <a:ea typeface="Arial" pitchFamily="34" charset="-122"/>
                <a:cs typeface="Arial" pitchFamily="34" charset="-120"/>
              </a:rPr>
              <a:t>Validator: Field Required Validator — field: Close Code · “Please provide a 'Close Code'…</a:t>
            </a:r>
            <a:endParaRPr lang="en-US" sz="730" dirty="0"/>
          </a:p>
        </p:txBody>
      </p:sp>
      <p:sp>
        <p:nvSpPr>
          <p:cNvPr id="133" name="Text 131"/>
          <p:cNvSpPr/>
          <p:nvPr/>
        </p:nvSpPr>
        <p:spPr>
          <a:xfrm>
            <a:off x="7488936" y="2551176"/>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ERROR MESSAGE</a:t>
            </a:r>
            <a:endParaRPr lang="en-US" sz="640" dirty="0"/>
          </a:p>
        </p:txBody>
      </p:sp>
      <p:sp>
        <p:nvSpPr>
          <p:cNvPr id="134" name="Text 132"/>
          <p:cNvSpPr/>
          <p:nvPr/>
        </p:nvSpPr>
        <p:spPr>
          <a:xfrm>
            <a:off x="7488936" y="2697480"/>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Please provide a 'Close Code' before closing the Incident.</a:t>
            </a:r>
            <a:endParaRPr lang="en-US" sz="660" dirty="0"/>
          </a:p>
        </p:txBody>
      </p:sp>
      <p:sp>
        <p:nvSpPr>
          <p:cNvPr id="135" name="Text 133"/>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4. Scheduled: Auto-close stale Incidents in 'Pending' status</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JWT  ·  medium</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Incidents can become stale in the 'Pending' status, often awaiting user feedback (as evidenced by the 'No feedback from user' Close Code in sample data). This inflates the average duration (256 hours). A scheduled rule to automatically close these incidents after a defined period of inactivity (e.g., 5 days) will…</a:t>
            </a:r>
            <a:endParaRPr lang="en-US" sz="920" dirty="0"/>
          </a:p>
        </p:txBody>
      </p:sp>
      <p:sp>
        <p:nvSpPr>
          <p:cNvPr id="114" name="Shape 112"/>
          <p:cNvSpPr/>
          <p:nvPr/>
        </p:nvSpPr>
        <p:spPr>
          <a:xfrm>
            <a:off x="457200" y="2514600"/>
            <a:ext cx="6720840" cy="1700784"/>
          </a:xfrm>
          <a:prstGeom prst="roundRect">
            <a:avLst>
              <a:gd name="adj" fmla="val 26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1536192"/>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Scheduled rule</a:t>
            </a:r>
            <a:endParaRPr lang="en-US" sz="950" dirty="0"/>
          </a:p>
        </p:txBody>
      </p:sp>
      <p:sp>
        <p:nvSpPr>
          <p:cNvPr id="118" name="Text 116"/>
          <p:cNvSpPr/>
          <p:nvPr/>
        </p:nvSpPr>
        <p:spPr>
          <a:xfrm>
            <a:off x="621792" y="2916936"/>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19" name="Text 117"/>
          <p:cNvSpPr/>
          <p:nvPr/>
        </p:nvSpPr>
        <p:spPr>
          <a:xfrm>
            <a:off x="1828800" y="2898648"/>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 AND status = Pending</a:t>
            </a:r>
            <a:endParaRPr lang="en-US" sz="860" dirty="0"/>
          </a:p>
        </p:txBody>
      </p:sp>
      <p:sp>
        <p:nvSpPr>
          <p:cNvPr id="120" name="Text 118"/>
          <p:cNvSpPr/>
          <p:nvPr/>
        </p:nvSpPr>
        <p:spPr>
          <a:xfrm>
            <a:off x="621792" y="3300984"/>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SCHEDULE</a:t>
            </a:r>
            <a:endParaRPr lang="en-US" sz="820" dirty="0"/>
          </a:p>
        </p:txBody>
      </p:sp>
      <p:sp>
        <p:nvSpPr>
          <p:cNvPr id="121" name="Text 119"/>
          <p:cNvSpPr/>
          <p:nvPr/>
        </p:nvSpPr>
        <p:spPr>
          <a:xfrm>
            <a:off x="1828800" y="3282696"/>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0 0 1 * * ?</a:t>
            </a:r>
            <a:endParaRPr lang="en-US" sz="860" dirty="0"/>
          </a:p>
        </p:txBody>
      </p:sp>
      <p:sp>
        <p:nvSpPr>
          <p:cNvPr id="122" name="Text 120"/>
          <p:cNvSpPr/>
          <p:nvPr/>
        </p:nvSpPr>
        <p:spPr>
          <a:xfrm>
            <a:off x="621792" y="3685032"/>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23" name="Text 121"/>
          <p:cNvSpPr/>
          <p:nvPr/>
        </p:nvSpPr>
        <p:spPr>
          <a:xfrm>
            <a:off x="1828800" y="3666744"/>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 AND status = Pending AND updated &lt;= '-5d'</a:t>
            </a:r>
            <a:endParaRPr lang="en-US" sz="860" dirty="0"/>
          </a:p>
        </p:txBody>
      </p:sp>
      <p:sp>
        <p:nvSpPr>
          <p:cNvPr id="124" name="Shape 122"/>
          <p:cNvSpPr/>
          <p:nvPr/>
        </p:nvSpPr>
        <p:spPr>
          <a:xfrm>
            <a:off x="457200" y="4343400"/>
            <a:ext cx="3278124" cy="1920240"/>
          </a:xfrm>
          <a:prstGeom prst="roundRect">
            <a:avLst>
              <a:gd name="adj" fmla="val 238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457200" y="4425696"/>
            <a:ext cx="45720" cy="1755648"/>
          </a:xfrm>
          <a:prstGeom prst="rect">
            <a:avLst/>
          </a:prstGeom>
          <a:solidFill>
            <a:srgbClr val="216E4E"/>
          </a:solidFill>
          <a:ln/>
        </p:spPr>
      </p:sp>
      <p:sp>
        <p:nvSpPr>
          <p:cNvPr id="126" name="Text 124"/>
          <p:cNvSpPr/>
          <p:nvPr/>
        </p:nvSpPr>
        <p:spPr>
          <a:xfrm>
            <a:off x="603504" y="4471416"/>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7" name="Text 125"/>
          <p:cNvSpPr/>
          <p:nvPr/>
        </p:nvSpPr>
        <p:spPr>
          <a:xfrm>
            <a:off x="603504" y="4709160"/>
            <a:ext cx="2985516" cy="1463040"/>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Scheduled Rule: Daily check for stale Pending incidents — schedule: 0 0 1 * * ? · JQL: issuetype = 'Work Type =…</a:t>
            </a:r>
            <a:endParaRPr lang="en-US" sz="860" dirty="0"/>
          </a:p>
        </p:txBody>
      </p:sp>
      <p:sp>
        <p:nvSpPr>
          <p:cNvPr id="128" name="Shape 126"/>
          <p:cNvSpPr/>
          <p:nvPr/>
        </p:nvSpPr>
        <p:spPr>
          <a:xfrm>
            <a:off x="3899916" y="4343400"/>
            <a:ext cx="3278124" cy="1920240"/>
          </a:xfrm>
          <a:prstGeom prst="roundRect">
            <a:avLst>
              <a:gd name="adj" fmla="val 238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3899916" y="4425696"/>
            <a:ext cx="45720" cy="1755648"/>
          </a:xfrm>
          <a:prstGeom prst="rect">
            <a:avLst/>
          </a:prstGeom>
          <a:solidFill>
            <a:srgbClr val="A54800"/>
          </a:solidFill>
          <a:ln/>
        </p:spPr>
      </p:sp>
      <p:sp>
        <p:nvSpPr>
          <p:cNvPr id="130" name="Text 128"/>
          <p:cNvSpPr/>
          <p:nvPr/>
        </p:nvSpPr>
        <p:spPr>
          <a:xfrm>
            <a:off x="4046220" y="4471416"/>
            <a:ext cx="3003804" cy="182880"/>
          </a:xfrm>
          <a:prstGeom prst="rect">
            <a:avLst/>
          </a:prstGeom>
          <a:noFill/>
          <a:ln/>
        </p:spPr>
        <p:txBody>
          <a:bodyPr wrap="square" lIns="0" tIns="0" rIns="0" bIns="0" rtlCol="0" anchor="ctr"/>
          <a:lstStyle/>
          <a:p>
            <a:pPr indent="0" marL="0">
              <a:buNone/>
            </a:pPr>
            <a:r>
              <a:rPr lang="en-US" sz="820" b="1" spc="110" kern="0" dirty="0">
                <a:solidFill>
                  <a:srgbClr val="A54800"/>
                </a:solidFill>
                <a:latin typeface="Arial" pitchFamily="34" charset="0"/>
                <a:ea typeface="Arial" pitchFamily="34" charset="-122"/>
                <a:cs typeface="Arial" pitchFamily="34" charset="-120"/>
              </a:rPr>
              <a:t>CONDITIONS</a:t>
            </a:r>
            <a:endParaRPr lang="en-US" sz="820" dirty="0"/>
          </a:p>
        </p:txBody>
      </p:sp>
      <p:sp>
        <p:nvSpPr>
          <p:cNvPr id="131" name="Text 129"/>
          <p:cNvSpPr/>
          <p:nvPr/>
        </p:nvSpPr>
        <p:spPr>
          <a:xfrm>
            <a:off x="4046220" y="4709160"/>
            <a:ext cx="2985516" cy="1463040"/>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JQL: issuetype = 'Work Type = Incident' AND status = Pending</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This rule requires a transition from 'Pending' to 'Closed'. The JQL scope assumes inactivity is based on the…</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The rule could prematurely close an incident if the user is intending to respond but is delayed. The 5-day timer…</a:t>
            </a:r>
            <a:endParaRPr lang="en-US" sz="860" dirty="0"/>
          </a:p>
        </p:txBody>
      </p:sp>
      <p:sp>
        <p:nvSpPr>
          <p:cNvPr id="132" name="Shape 130"/>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33" name="Shape 131"/>
          <p:cNvSpPr/>
          <p:nvPr/>
        </p:nvSpPr>
        <p:spPr>
          <a:xfrm>
            <a:off x="7342632" y="1627632"/>
            <a:ext cx="45720" cy="4553712"/>
          </a:xfrm>
          <a:prstGeom prst="rect">
            <a:avLst/>
          </a:prstGeom>
          <a:solidFill>
            <a:srgbClr val="0052CC"/>
          </a:solidFill>
          <a:ln/>
        </p:spPr>
      </p:sp>
      <p:sp>
        <p:nvSpPr>
          <p:cNvPr id="134" name="Text 132"/>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JWT CONFIGURATION</a:t>
            </a:r>
            <a:endParaRPr lang="en-US" sz="820" dirty="0"/>
          </a:p>
        </p:txBody>
      </p:sp>
      <p:sp>
        <p:nvSpPr>
          <p:cNvPr id="135" name="Text 133"/>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CONFIGURATION STEPS</a:t>
            </a:r>
            <a:endParaRPr lang="en-US" sz="660" dirty="0"/>
          </a:p>
        </p:txBody>
      </p:sp>
      <p:sp>
        <p:nvSpPr>
          <p:cNvPr id="136" name="Text 134"/>
          <p:cNvSpPr/>
          <p:nvPr/>
        </p:nvSpPr>
        <p:spPr>
          <a:xfrm>
            <a:off x="7488936" y="2148840"/>
            <a:ext cx="4099255" cy="1554480"/>
          </a:xfrm>
          <a:prstGeom prst="rect">
            <a:avLst/>
          </a:prstGeom>
          <a:noFill/>
          <a:ln/>
        </p:spPr>
        <p:txBody>
          <a:bodyPr wrap="square" lIns="0" tIns="0" rIns="0" bIns="0" rtlCol="0" anchor="t"/>
          <a:lstStyle/>
          <a:p>
            <a:pPr marL="101600" indent="-101600">
              <a:lnSpc>
                <a:spcPts val="950"/>
              </a:lnSpc>
              <a:spcAft>
                <a:spcPts val="300"/>
              </a:spcAft>
              <a:buSzPct val="100000"/>
              <a:buChar char="•"/>
            </a:pPr>
            <a:r>
              <a:rPr lang="en-US" sz="730" dirty="0">
                <a:solidFill>
                  <a:srgbClr val="E8EEFF"/>
                </a:solidFill>
                <a:latin typeface="Arial" pitchFamily="34" charset="0"/>
                <a:ea typeface="Arial" pitchFamily="34" charset="-122"/>
                <a:cs typeface="Arial" pitchFamily="34" charset="-120"/>
              </a:rPr>
              <a:t>Scheduled Rule: Daily check for stale Pending incidents — schedule: 0 0 1 * * ? · JQL:…</a:t>
            </a:r>
            <a:endParaRPr lang="en-US" sz="730" dirty="0"/>
          </a:p>
        </p:txBody>
      </p:sp>
      <p:sp>
        <p:nvSpPr>
          <p:cNvPr id="137" name="Text 135"/>
          <p:cNvSpPr/>
          <p:nvPr/>
        </p:nvSpPr>
        <p:spPr>
          <a:xfrm>
            <a:off x="7488936" y="2551176"/>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JQL</a:t>
            </a:r>
            <a:endParaRPr lang="en-US" sz="640" dirty="0"/>
          </a:p>
        </p:txBody>
      </p:sp>
      <p:sp>
        <p:nvSpPr>
          <p:cNvPr id="138" name="Text 136"/>
          <p:cNvSpPr/>
          <p:nvPr/>
        </p:nvSpPr>
        <p:spPr>
          <a:xfrm>
            <a:off x="7488936" y="2697480"/>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issuetype = 'Work Type = Incident' AND status = Pending AND updated &lt;= '-5d'</a:t>
            </a:r>
            <a:endParaRPr lang="en-US" sz="660" dirty="0"/>
          </a:p>
        </p:txBody>
      </p:sp>
      <p:sp>
        <p:nvSpPr>
          <p:cNvPr id="139" name="Text 137"/>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5. Require justification for reopening a Completed Incident</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JWT  ·  medium</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Reopening completed work ('Completed -&gt; Work in Progress' transition, 2.68% of items) is a form of rework that disrupts team focus. Requiring a comment during this transition forces the user to provide a clear justification, capturing valuable context for why the initial resolution failed and discouraging unnecessary…</a:t>
            </a:r>
            <a:endParaRPr lang="en-US" sz="920" dirty="0"/>
          </a:p>
        </p:txBody>
      </p:sp>
      <p:sp>
        <p:nvSpPr>
          <p:cNvPr id="114" name="Shape 112"/>
          <p:cNvSpPr/>
          <p:nvPr/>
        </p:nvSpPr>
        <p:spPr>
          <a:xfrm>
            <a:off x="457200" y="2514600"/>
            <a:ext cx="6720840" cy="932688"/>
          </a:xfrm>
          <a:prstGeom prst="roundRect">
            <a:avLst>
              <a:gd name="adj" fmla="val 490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768096"/>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Completed → Work in Progress</a:t>
            </a:r>
            <a:endParaRPr lang="en-US" sz="950" dirty="0"/>
          </a:p>
        </p:txBody>
      </p:sp>
      <p:sp>
        <p:nvSpPr>
          <p:cNvPr id="118" name="Text 116"/>
          <p:cNvSpPr/>
          <p:nvPr/>
        </p:nvSpPr>
        <p:spPr>
          <a:xfrm>
            <a:off x="621792" y="2916936"/>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19" name="Text 117"/>
          <p:cNvSpPr/>
          <p:nvPr/>
        </p:nvSpPr>
        <p:spPr>
          <a:xfrm>
            <a:off x="1828800" y="2898648"/>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a:t>
            </a:r>
            <a:endParaRPr lang="en-US" sz="860" dirty="0"/>
          </a:p>
        </p:txBody>
      </p:sp>
      <p:sp>
        <p:nvSpPr>
          <p:cNvPr id="120" name="Shape 118"/>
          <p:cNvSpPr/>
          <p:nvPr/>
        </p:nvSpPr>
        <p:spPr>
          <a:xfrm>
            <a:off x="457200"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457200" y="3657600"/>
            <a:ext cx="45720" cy="2523744"/>
          </a:xfrm>
          <a:prstGeom prst="rect">
            <a:avLst/>
          </a:prstGeom>
          <a:solidFill>
            <a:srgbClr val="216E4E"/>
          </a:solidFill>
          <a:ln/>
        </p:spPr>
      </p:sp>
      <p:sp>
        <p:nvSpPr>
          <p:cNvPr id="122" name="Text 120"/>
          <p:cNvSpPr/>
          <p:nvPr/>
        </p:nvSpPr>
        <p:spPr>
          <a:xfrm>
            <a:off x="603504" y="3703320"/>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3" name="Text 121"/>
          <p:cNvSpPr/>
          <p:nvPr/>
        </p:nvSpPr>
        <p:spPr>
          <a:xfrm>
            <a:off x="603504"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Comment Required Validator — “Please provide a comment explaining why this Incident is being reopened.”</a:t>
            </a:r>
            <a:endParaRPr lang="en-US" sz="860" dirty="0"/>
          </a:p>
        </p:txBody>
      </p:sp>
      <p:sp>
        <p:nvSpPr>
          <p:cNvPr id="124" name="Shape 122"/>
          <p:cNvSpPr/>
          <p:nvPr/>
        </p:nvSpPr>
        <p:spPr>
          <a:xfrm>
            <a:off x="3899916"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3899916" y="3657600"/>
            <a:ext cx="45720" cy="2523744"/>
          </a:xfrm>
          <a:prstGeom prst="rect">
            <a:avLst/>
          </a:prstGeom>
          <a:solidFill>
            <a:srgbClr val="A54800"/>
          </a:solidFill>
          <a:ln/>
        </p:spPr>
      </p:sp>
      <p:sp>
        <p:nvSpPr>
          <p:cNvPr id="126" name="Text 124"/>
          <p:cNvSpPr/>
          <p:nvPr/>
        </p:nvSpPr>
        <p:spPr>
          <a:xfrm>
            <a:off x="4046220" y="3703320"/>
            <a:ext cx="3003804" cy="182880"/>
          </a:xfrm>
          <a:prstGeom prst="rect">
            <a:avLst/>
          </a:prstGeom>
          <a:noFill/>
          <a:ln/>
        </p:spPr>
        <p:txBody>
          <a:bodyPr wrap="square" lIns="0" tIns="0" rIns="0" bIns="0" rtlCol="0" anchor="ctr"/>
          <a:lstStyle/>
          <a:p>
            <a:pPr indent="0" marL="0">
              <a:buNone/>
            </a:pPr>
            <a:r>
              <a:rPr lang="en-US" sz="820" b="1" spc="110" kern="0" dirty="0">
                <a:solidFill>
                  <a:srgbClr val="A54800"/>
                </a:solidFill>
                <a:latin typeface="Arial" pitchFamily="34" charset="0"/>
                <a:ea typeface="Arial" pitchFamily="34" charset="-122"/>
                <a:cs typeface="Arial" pitchFamily="34" charset="-120"/>
              </a:rPr>
              <a:t>CONDITIONS</a:t>
            </a:r>
            <a:endParaRPr lang="en-US" sz="820" dirty="0"/>
          </a:p>
        </p:txBody>
      </p:sp>
      <p:sp>
        <p:nvSpPr>
          <p:cNvPr id="127" name="Text 125"/>
          <p:cNvSpPr/>
          <p:nvPr/>
        </p:nvSpPr>
        <p:spPr>
          <a:xfrm>
            <a:off x="4046220"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JQL: issuetype = 'Work Type = Incident'</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A 'Comment' field must be present on the transition screen.</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Users might enter low-quality comments to satisfy the requirement. This is a behavioral risk that automation cannot…</a:t>
            </a:r>
            <a:endParaRPr lang="en-US" sz="86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JWT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CONFIGURATION STEPS</a:t>
            </a:r>
            <a:endParaRPr lang="en-US" sz="660" dirty="0"/>
          </a:p>
        </p:txBody>
      </p:sp>
      <p:sp>
        <p:nvSpPr>
          <p:cNvPr id="132" name="Text 130"/>
          <p:cNvSpPr/>
          <p:nvPr/>
        </p:nvSpPr>
        <p:spPr>
          <a:xfrm>
            <a:off x="7488936" y="2148840"/>
            <a:ext cx="4099255" cy="1554480"/>
          </a:xfrm>
          <a:prstGeom prst="rect">
            <a:avLst/>
          </a:prstGeom>
          <a:noFill/>
          <a:ln/>
        </p:spPr>
        <p:txBody>
          <a:bodyPr wrap="square" lIns="0" tIns="0" rIns="0" bIns="0" rtlCol="0" anchor="t"/>
          <a:lstStyle/>
          <a:p>
            <a:pPr marL="101600" indent="-101600">
              <a:lnSpc>
                <a:spcPts val="950"/>
              </a:lnSpc>
              <a:spcAft>
                <a:spcPts val="300"/>
              </a:spcAft>
              <a:buSzPct val="100000"/>
              <a:buChar char="•"/>
            </a:pPr>
            <a:r>
              <a:rPr lang="en-US" sz="730" dirty="0">
                <a:solidFill>
                  <a:srgbClr val="E8EEFF"/>
                </a:solidFill>
                <a:latin typeface="Arial" pitchFamily="34" charset="0"/>
                <a:ea typeface="Arial" pitchFamily="34" charset="-122"/>
                <a:cs typeface="Arial" pitchFamily="34" charset="-120"/>
              </a:rPr>
              <a:t>Validator: Comment Required Validator — “Please provide a comment explaining why this…</a:t>
            </a:r>
            <a:endParaRPr lang="en-US" sz="730" dirty="0"/>
          </a:p>
        </p:txBody>
      </p:sp>
      <p:sp>
        <p:nvSpPr>
          <p:cNvPr id="133" name="Text 131"/>
          <p:cNvSpPr/>
          <p:nvPr/>
        </p:nvSpPr>
        <p:spPr>
          <a:xfrm>
            <a:off x="7488936" y="2551176"/>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ERROR MESSAGE</a:t>
            </a:r>
            <a:endParaRPr lang="en-US" sz="640" dirty="0"/>
          </a:p>
        </p:txBody>
      </p:sp>
      <p:sp>
        <p:nvSpPr>
          <p:cNvPr id="134" name="Text 132"/>
          <p:cNvSpPr/>
          <p:nvPr/>
        </p:nvSpPr>
        <p:spPr>
          <a:xfrm>
            <a:off x="7488936" y="2697480"/>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Please provide a comment explaining why this Incident is being reopened.</a:t>
            </a:r>
            <a:endParaRPr lang="en-US" sz="660" dirty="0"/>
          </a:p>
        </p:txBody>
      </p:sp>
      <p:sp>
        <p:nvSpPr>
          <p:cNvPr id="135" name="Text 133"/>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6. Auto-assign Incidents based on Subcategory</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JWT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Manual assignment is a bottleneck that delays resolution. The data shows clear ownership patterns (e.g., 'VPN' subcategory issues are handled by 'Network and Firewall'). This post-function on creation will use conditional logic to automatically set the 'Assignment Group' based on the 'Subcategory', reducing time in…</a:t>
            </a:r>
            <a:endParaRPr lang="en-US" sz="920" dirty="0"/>
          </a:p>
        </p:txBody>
      </p:sp>
      <p:sp>
        <p:nvSpPr>
          <p:cNvPr id="114" name="Shape 112"/>
          <p:cNvSpPr/>
          <p:nvPr/>
        </p:nvSpPr>
        <p:spPr>
          <a:xfrm>
            <a:off x="457200" y="2514600"/>
            <a:ext cx="6720840" cy="932688"/>
          </a:xfrm>
          <a:prstGeom prst="roundRect">
            <a:avLst>
              <a:gd name="adj" fmla="val 490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768096"/>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Open</a:t>
            </a:r>
            <a:endParaRPr lang="en-US" sz="950" dirty="0"/>
          </a:p>
        </p:txBody>
      </p:sp>
      <p:sp>
        <p:nvSpPr>
          <p:cNvPr id="118" name="Text 116"/>
          <p:cNvSpPr/>
          <p:nvPr/>
        </p:nvSpPr>
        <p:spPr>
          <a:xfrm>
            <a:off x="621792" y="2916936"/>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19" name="Text 117"/>
          <p:cNvSpPr/>
          <p:nvPr/>
        </p:nvSpPr>
        <p:spPr>
          <a:xfrm>
            <a:off x="1828800" y="2898648"/>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a:t>
            </a:r>
            <a:endParaRPr lang="en-US" sz="860" dirty="0"/>
          </a:p>
        </p:txBody>
      </p:sp>
      <p:sp>
        <p:nvSpPr>
          <p:cNvPr id="120" name="Shape 118"/>
          <p:cNvSpPr/>
          <p:nvPr/>
        </p:nvSpPr>
        <p:spPr>
          <a:xfrm>
            <a:off x="457200"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457200" y="3657600"/>
            <a:ext cx="45720" cy="2523744"/>
          </a:xfrm>
          <a:prstGeom prst="rect">
            <a:avLst/>
          </a:prstGeom>
          <a:solidFill>
            <a:srgbClr val="216E4E"/>
          </a:solidFill>
          <a:ln/>
        </p:spPr>
      </p:sp>
      <p:sp>
        <p:nvSpPr>
          <p:cNvPr id="122" name="Text 120"/>
          <p:cNvSpPr/>
          <p:nvPr/>
        </p:nvSpPr>
        <p:spPr>
          <a:xfrm>
            <a:off x="603504" y="3703320"/>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3" name="Text 121"/>
          <p:cNvSpPr/>
          <p:nvPr/>
        </p:nvSpPr>
        <p:spPr>
          <a:xfrm>
            <a:off x="603504"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Post Function: Set field value using an expression — field: Assignment Group · expression: def subcategory =…</a:t>
            </a:r>
            <a:endParaRPr lang="en-US" sz="860" dirty="0"/>
          </a:p>
        </p:txBody>
      </p:sp>
      <p:sp>
        <p:nvSpPr>
          <p:cNvPr id="124" name="Shape 122"/>
          <p:cNvSpPr/>
          <p:nvPr/>
        </p:nvSpPr>
        <p:spPr>
          <a:xfrm>
            <a:off x="3899916"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3899916" y="3657600"/>
            <a:ext cx="45720" cy="2523744"/>
          </a:xfrm>
          <a:prstGeom prst="rect">
            <a:avLst/>
          </a:prstGeom>
          <a:solidFill>
            <a:srgbClr val="A54800"/>
          </a:solidFill>
          <a:ln/>
        </p:spPr>
      </p:sp>
      <p:sp>
        <p:nvSpPr>
          <p:cNvPr id="126" name="Text 124"/>
          <p:cNvSpPr/>
          <p:nvPr/>
        </p:nvSpPr>
        <p:spPr>
          <a:xfrm>
            <a:off x="4046220" y="3703320"/>
            <a:ext cx="3003804" cy="182880"/>
          </a:xfrm>
          <a:prstGeom prst="rect">
            <a:avLst/>
          </a:prstGeom>
          <a:noFill/>
          <a:ln/>
        </p:spPr>
        <p:txBody>
          <a:bodyPr wrap="square" lIns="0" tIns="0" rIns="0" bIns="0" rtlCol="0" anchor="ctr"/>
          <a:lstStyle/>
          <a:p>
            <a:pPr indent="0" marL="0">
              <a:buNone/>
            </a:pPr>
            <a:r>
              <a:rPr lang="en-US" sz="820" b="1" spc="110" kern="0" dirty="0">
                <a:solidFill>
                  <a:srgbClr val="A54800"/>
                </a:solidFill>
                <a:latin typeface="Arial" pitchFamily="34" charset="0"/>
                <a:ea typeface="Arial" pitchFamily="34" charset="-122"/>
                <a:cs typeface="Arial" pitchFamily="34" charset="-120"/>
              </a:rPr>
              <a:t>CONDITIONS</a:t>
            </a:r>
            <a:endParaRPr lang="en-US" sz="820" dirty="0"/>
          </a:p>
        </p:txBody>
      </p:sp>
      <p:sp>
        <p:nvSpPr>
          <p:cNvPr id="127" name="Text 125"/>
          <p:cNvSpPr/>
          <p:nvPr/>
        </p:nvSpPr>
        <p:spPr>
          <a:xfrm>
            <a:off x="4046220"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JQL: issuetype = 'Work Type = Incident'</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This rule targets the Create transition. The logic for assignment must be maintained and updated as team…</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Incorrect or outdated assignment logic can route incidents to the wrong team, causing delays. The expression logic…</a:t>
            </a:r>
            <a:endParaRPr lang="en-US" sz="86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JWT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CONFIGURATION STEPS</a:t>
            </a:r>
            <a:endParaRPr lang="en-US" sz="660" dirty="0"/>
          </a:p>
        </p:txBody>
      </p:sp>
      <p:sp>
        <p:nvSpPr>
          <p:cNvPr id="132" name="Text 130"/>
          <p:cNvSpPr/>
          <p:nvPr/>
        </p:nvSpPr>
        <p:spPr>
          <a:xfrm>
            <a:off x="7488936" y="2148840"/>
            <a:ext cx="4099255" cy="1554480"/>
          </a:xfrm>
          <a:prstGeom prst="rect">
            <a:avLst/>
          </a:prstGeom>
          <a:noFill/>
          <a:ln/>
        </p:spPr>
        <p:txBody>
          <a:bodyPr wrap="square" lIns="0" tIns="0" rIns="0" bIns="0" rtlCol="0" anchor="t"/>
          <a:lstStyle/>
          <a:p>
            <a:pPr marL="101600" indent="-101600">
              <a:lnSpc>
                <a:spcPts val="950"/>
              </a:lnSpc>
              <a:spcAft>
                <a:spcPts val="300"/>
              </a:spcAft>
              <a:buSzPct val="100000"/>
              <a:buChar char="•"/>
            </a:pPr>
            <a:r>
              <a:rPr lang="en-US" sz="730" dirty="0">
                <a:solidFill>
                  <a:srgbClr val="E8EEFF"/>
                </a:solidFill>
                <a:latin typeface="Arial" pitchFamily="34" charset="0"/>
                <a:ea typeface="Arial" pitchFamily="34" charset="-122"/>
                <a:cs typeface="Arial" pitchFamily="34" charset="-120"/>
              </a:rPr>
              <a:t>Post Function: Set field value using an expression — field: Assignment Group ·…</a:t>
            </a:r>
            <a:endParaRPr lang="en-US" sz="730" dirty="0"/>
          </a:p>
        </p:txBody>
      </p:sp>
      <p:sp>
        <p:nvSpPr>
          <p:cNvPr id="133" name="Text 131"/>
          <p:cNvSpPr/>
          <p:nvPr/>
        </p:nvSpPr>
        <p:spPr>
          <a:xfrm>
            <a:off x="7488936" y="2551176"/>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EXPRESSION</a:t>
            </a:r>
            <a:endParaRPr lang="en-US" sz="640" dirty="0"/>
          </a:p>
        </p:txBody>
      </p:sp>
      <p:sp>
        <p:nvSpPr>
          <p:cNvPr id="134" name="Text 132"/>
          <p:cNvSpPr/>
          <p:nvPr/>
        </p:nvSpPr>
        <p:spPr>
          <a:xfrm>
            <a:off x="7488936" y="2697480"/>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def subcategory = issue.get('Subcategory')?.value; switch (subcategory) { case 'VPN': case 'WAN Connectivity': case 'Webfilter': return 'Network and Firewall'; case 'Software Installation': case…</a:t>
            </a:r>
            <a:endParaRPr lang="en-US" sz="660" dirty="0"/>
          </a:p>
        </p:txBody>
      </p:sp>
      <p:sp>
        <p:nvSpPr>
          <p:cNvPr id="135" name="Text 133"/>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7. Require a reason when moving an Incident to 'Pending'</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JWT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The 'Work in Progress' &lt;-&gt; 'Pending' loop is the most significant source of rework and delay, appearing in numerous top variants (e.g., Variant 4, 6, 8). To combat this, a validator will require the user to select a reason from a 'Pending Reason' custom field. This provides clarity on the blocker and establishes…</a:t>
            </a:r>
            <a:endParaRPr lang="en-US" sz="920" dirty="0"/>
          </a:p>
        </p:txBody>
      </p:sp>
      <p:sp>
        <p:nvSpPr>
          <p:cNvPr id="114" name="Shape 112"/>
          <p:cNvSpPr/>
          <p:nvPr/>
        </p:nvSpPr>
        <p:spPr>
          <a:xfrm>
            <a:off x="457200" y="2514600"/>
            <a:ext cx="6720840" cy="932688"/>
          </a:xfrm>
          <a:prstGeom prst="roundRect">
            <a:avLst>
              <a:gd name="adj" fmla="val 4902"/>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768096"/>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Work in Progress → Pending, Open → Pending</a:t>
            </a:r>
            <a:endParaRPr lang="en-US" sz="950" dirty="0"/>
          </a:p>
        </p:txBody>
      </p:sp>
      <p:sp>
        <p:nvSpPr>
          <p:cNvPr id="118" name="Text 116"/>
          <p:cNvSpPr/>
          <p:nvPr/>
        </p:nvSpPr>
        <p:spPr>
          <a:xfrm>
            <a:off x="621792" y="2916936"/>
            <a:ext cx="1097280"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JQL SCOPE</a:t>
            </a:r>
            <a:endParaRPr lang="en-US" sz="820" dirty="0"/>
          </a:p>
        </p:txBody>
      </p:sp>
      <p:sp>
        <p:nvSpPr>
          <p:cNvPr id="119" name="Text 117"/>
          <p:cNvSpPr/>
          <p:nvPr/>
        </p:nvSpPr>
        <p:spPr>
          <a:xfrm>
            <a:off x="1828800" y="2898648"/>
            <a:ext cx="5166360" cy="365760"/>
          </a:xfrm>
          <a:prstGeom prst="rect">
            <a:avLst/>
          </a:prstGeom>
          <a:noFill/>
          <a:ln/>
        </p:spPr>
        <p:txBody>
          <a:bodyPr wrap="square" lIns="0" tIns="0" rIns="0" bIns="0" rtlCol="0" anchor="t"/>
          <a:lstStyle/>
          <a:p>
            <a:pPr indent="0" marL="0">
              <a:lnSpc>
                <a:spcPts val="1100"/>
              </a:lnSpc>
              <a:buNone/>
            </a:pPr>
            <a:r>
              <a:rPr lang="en-US" sz="860" dirty="0">
                <a:solidFill>
                  <a:srgbClr val="44546F"/>
                </a:solidFill>
                <a:latin typeface="Courier New" pitchFamily="34" charset="0"/>
                <a:ea typeface="Courier New" pitchFamily="34" charset="-122"/>
                <a:cs typeface="Courier New" pitchFamily="34" charset="-120"/>
              </a:rPr>
              <a:t>issuetype = 'Work Type = Incident'</a:t>
            </a:r>
            <a:endParaRPr lang="en-US" sz="860" dirty="0"/>
          </a:p>
        </p:txBody>
      </p:sp>
      <p:sp>
        <p:nvSpPr>
          <p:cNvPr id="120" name="Shape 118"/>
          <p:cNvSpPr/>
          <p:nvPr/>
        </p:nvSpPr>
        <p:spPr>
          <a:xfrm>
            <a:off x="457200"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457200" y="3657600"/>
            <a:ext cx="45720" cy="2523744"/>
          </a:xfrm>
          <a:prstGeom prst="rect">
            <a:avLst/>
          </a:prstGeom>
          <a:solidFill>
            <a:srgbClr val="216E4E"/>
          </a:solidFill>
          <a:ln/>
        </p:spPr>
      </p:sp>
      <p:sp>
        <p:nvSpPr>
          <p:cNvPr id="122" name="Text 120"/>
          <p:cNvSpPr/>
          <p:nvPr/>
        </p:nvSpPr>
        <p:spPr>
          <a:xfrm>
            <a:off x="603504" y="3703320"/>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3" name="Text 121"/>
          <p:cNvSpPr/>
          <p:nvPr/>
        </p:nvSpPr>
        <p:spPr>
          <a:xfrm>
            <a:off x="603504"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Field Required Validator — field: Pending Reason · “Please select a 'Pending Reason' to explain why this…</a:t>
            </a:r>
            <a:endParaRPr lang="en-US" sz="860" dirty="0"/>
          </a:p>
        </p:txBody>
      </p:sp>
      <p:sp>
        <p:nvSpPr>
          <p:cNvPr id="124" name="Shape 122"/>
          <p:cNvSpPr/>
          <p:nvPr/>
        </p:nvSpPr>
        <p:spPr>
          <a:xfrm>
            <a:off x="3899916" y="3575304"/>
            <a:ext cx="3278124" cy="2688336"/>
          </a:xfrm>
          <a:prstGeom prst="roundRect">
            <a:avLst>
              <a:gd name="adj" fmla="val 1701"/>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3899916" y="3657600"/>
            <a:ext cx="45720" cy="2523744"/>
          </a:xfrm>
          <a:prstGeom prst="rect">
            <a:avLst/>
          </a:prstGeom>
          <a:solidFill>
            <a:srgbClr val="A54800"/>
          </a:solidFill>
          <a:ln/>
        </p:spPr>
      </p:sp>
      <p:sp>
        <p:nvSpPr>
          <p:cNvPr id="126" name="Text 124"/>
          <p:cNvSpPr/>
          <p:nvPr/>
        </p:nvSpPr>
        <p:spPr>
          <a:xfrm>
            <a:off x="4046220" y="3703320"/>
            <a:ext cx="3003804" cy="182880"/>
          </a:xfrm>
          <a:prstGeom prst="rect">
            <a:avLst/>
          </a:prstGeom>
          <a:noFill/>
          <a:ln/>
        </p:spPr>
        <p:txBody>
          <a:bodyPr wrap="square" lIns="0" tIns="0" rIns="0" bIns="0" rtlCol="0" anchor="ctr"/>
          <a:lstStyle/>
          <a:p>
            <a:pPr indent="0" marL="0">
              <a:buNone/>
            </a:pPr>
            <a:r>
              <a:rPr lang="en-US" sz="820" b="1" spc="110" kern="0" dirty="0">
                <a:solidFill>
                  <a:srgbClr val="A54800"/>
                </a:solidFill>
                <a:latin typeface="Arial" pitchFamily="34" charset="0"/>
                <a:ea typeface="Arial" pitchFamily="34" charset="-122"/>
                <a:cs typeface="Arial" pitchFamily="34" charset="-120"/>
              </a:rPr>
              <a:t>CONDITIONS</a:t>
            </a:r>
            <a:endParaRPr lang="en-US" sz="820" dirty="0"/>
          </a:p>
        </p:txBody>
      </p:sp>
      <p:sp>
        <p:nvSpPr>
          <p:cNvPr id="127" name="Text 125"/>
          <p:cNvSpPr/>
          <p:nvPr/>
        </p:nvSpPr>
        <p:spPr>
          <a:xfrm>
            <a:off x="4046220" y="3941064"/>
            <a:ext cx="2985516" cy="2231136"/>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JQL: issuetype = 'Work Type = Incident'</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This rule requires a custom field named 'Pending Reason' (Select List) to be created and added to the transition…</a:t>
            </a:r>
            <a:endParaRPr lang="en-US" sz="860" dirty="0"/>
          </a:p>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The list of 'Pending Reason' options must be comprehensive and well-defined, otherwise users may not be able to…</a:t>
            </a:r>
            <a:endParaRPr lang="en-US" sz="86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JWT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CONFIGURATION STEPS</a:t>
            </a:r>
            <a:endParaRPr lang="en-US" sz="660" dirty="0"/>
          </a:p>
        </p:txBody>
      </p:sp>
      <p:sp>
        <p:nvSpPr>
          <p:cNvPr id="132" name="Text 130"/>
          <p:cNvSpPr/>
          <p:nvPr/>
        </p:nvSpPr>
        <p:spPr>
          <a:xfrm>
            <a:off x="7488936" y="2148840"/>
            <a:ext cx="4099255" cy="1554480"/>
          </a:xfrm>
          <a:prstGeom prst="rect">
            <a:avLst/>
          </a:prstGeom>
          <a:noFill/>
          <a:ln/>
        </p:spPr>
        <p:txBody>
          <a:bodyPr wrap="square" lIns="0" tIns="0" rIns="0" bIns="0" rtlCol="0" anchor="t"/>
          <a:lstStyle/>
          <a:p>
            <a:pPr marL="101600" indent="-101600">
              <a:lnSpc>
                <a:spcPts val="950"/>
              </a:lnSpc>
              <a:spcAft>
                <a:spcPts val="300"/>
              </a:spcAft>
              <a:buSzPct val="100000"/>
              <a:buChar char="•"/>
            </a:pPr>
            <a:r>
              <a:rPr lang="en-US" sz="730" dirty="0">
                <a:solidFill>
                  <a:srgbClr val="E8EEFF"/>
                </a:solidFill>
                <a:latin typeface="Arial" pitchFamily="34" charset="0"/>
                <a:ea typeface="Arial" pitchFamily="34" charset="-122"/>
                <a:cs typeface="Arial" pitchFamily="34" charset="-120"/>
              </a:rPr>
              <a:t>Validator: Field Required Validator — field: Pending Reason · “Please select a 'Pending…</a:t>
            </a:r>
            <a:endParaRPr lang="en-US" sz="730" dirty="0"/>
          </a:p>
        </p:txBody>
      </p:sp>
      <p:sp>
        <p:nvSpPr>
          <p:cNvPr id="133" name="Text 131"/>
          <p:cNvSpPr/>
          <p:nvPr/>
        </p:nvSpPr>
        <p:spPr>
          <a:xfrm>
            <a:off x="7488936" y="2551176"/>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ERROR MESSAGE</a:t>
            </a:r>
            <a:endParaRPr lang="en-US" sz="640" dirty="0"/>
          </a:p>
        </p:txBody>
      </p:sp>
      <p:sp>
        <p:nvSpPr>
          <p:cNvPr id="134" name="Text 132"/>
          <p:cNvSpPr/>
          <p:nvPr/>
        </p:nvSpPr>
        <p:spPr>
          <a:xfrm>
            <a:off x="7488936" y="2697480"/>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Please select a 'Pending Reason' to explain why this Incident is being put on hold.</a:t>
            </a:r>
            <a:endParaRPr lang="en-US" sz="660" dirty="0"/>
          </a:p>
        </p:txBody>
      </p:sp>
      <p:sp>
        <p:nvSpPr>
          <p:cNvPr id="135" name="Text 133"/>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JWT</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8. Implementation Checklist</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11277295" cy="822960"/>
          </a:xfrm>
          <a:prstGeom prst="roundRect">
            <a:avLst>
              <a:gd name="adj" fmla="val 5556"/>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08176"/>
            <a:ext cx="45720" cy="658368"/>
          </a:xfrm>
          <a:prstGeom prst="rect">
            <a:avLst/>
          </a:prstGeom>
          <a:solidFill>
            <a:srgbClr val="0052CC"/>
          </a:solidFill>
          <a:ln/>
        </p:spPr>
      </p:sp>
      <p:sp>
        <p:nvSpPr>
          <p:cNvPr id="111" name="Text 109"/>
          <p:cNvSpPr/>
          <p:nvPr/>
        </p:nvSpPr>
        <p:spPr>
          <a:xfrm>
            <a:off x="621792" y="1444752"/>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HOW TO USE THIS PACK</a:t>
            </a:r>
            <a:endParaRPr lang="en-US" sz="820" dirty="0"/>
          </a:p>
        </p:txBody>
      </p:sp>
      <p:sp>
        <p:nvSpPr>
          <p:cNvPr id="112" name="Text 110"/>
          <p:cNvSpPr/>
          <p:nvPr/>
        </p:nvSpPr>
        <p:spPr>
          <a:xfrm>
            <a:off x="621792" y="1645920"/>
            <a:ext cx="10948111" cy="438912"/>
          </a:xfrm>
          <a:prstGeom prst="rect">
            <a:avLst/>
          </a:prstGeom>
          <a:noFill/>
          <a:ln/>
        </p:spPr>
        <p:txBody>
          <a:bodyPr wrap="square" lIns="0" tIns="0" rIns="0" bIns="0" rtlCol="0" anchor="t"/>
          <a:lstStyle/>
          <a:p>
            <a:pPr indent="0" marL="0">
              <a:lnSpc>
                <a:spcPts val="1250"/>
              </a:lnSpc>
              <a:buNone/>
            </a:pPr>
            <a:r>
              <a:rPr lang="en-US" sz="940" dirty="0">
                <a:solidFill>
                  <a:srgbClr val="44546F"/>
                </a:solidFill>
                <a:latin typeface="Arial" pitchFamily="34" charset="0"/>
                <a:ea typeface="Arial" pitchFamily="34" charset="-122"/>
                <a:cs typeface="Arial" pitchFamily="34" charset="-120"/>
              </a:rPr>
              <a:t>This deck summarises the generated JWT in a client-readable format. Use the JSON export for the full import/configuration artifacts.</a:t>
            </a:r>
            <a:endParaRPr lang="en-US" sz="940" dirty="0"/>
          </a:p>
        </p:txBody>
      </p:sp>
      <p:sp>
        <p:nvSpPr>
          <p:cNvPr id="113" name="Shape 111"/>
          <p:cNvSpPr/>
          <p:nvPr/>
        </p:nvSpPr>
        <p:spPr>
          <a:xfrm>
            <a:off x="457200" y="2331720"/>
            <a:ext cx="11277295" cy="3931920"/>
          </a:xfrm>
          <a:prstGeom prst="roundRect">
            <a:avLst>
              <a:gd name="adj" fmla="val 116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57200" y="2414016"/>
            <a:ext cx="45720" cy="3767328"/>
          </a:xfrm>
          <a:prstGeom prst="rect">
            <a:avLst/>
          </a:prstGeom>
          <a:solidFill>
            <a:srgbClr val="216E4E"/>
          </a:solidFill>
          <a:ln/>
        </p:spPr>
      </p:sp>
      <p:sp>
        <p:nvSpPr>
          <p:cNvPr id="115" name="Text 113"/>
          <p:cNvSpPr/>
          <p:nvPr/>
        </p:nvSpPr>
        <p:spPr>
          <a:xfrm>
            <a:off x="621792" y="2478024"/>
            <a:ext cx="2743200"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RECOMMENDED VALIDATION STEPS</a:t>
            </a:r>
            <a:endParaRPr lang="en-US" sz="820" dirty="0"/>
          </a:p>
        </p:txBody>
      </p:sp>
      <p:sp>
        <p:nvSpPr>
          <p:cNvPr id="116" name="Text 114"/>
          <p:cNvSpPr/>
          <p:nvPr/>
        </p:nvSpPr>
        <p:spPr>
          <a:xfrm>
            <a:off x="621792" y="2752344"/>
            <a:ext cx="10948111" cy="3429000"/>
          </a:xfrm>
          <a:prstGeom prst="rect">
            <a:avLst/>
          </a:prstGeom>
          <a:noFill/>
          <a:ln/>
        </p:spPr>
        <p:txBody>
          <a:bodyPr wrap="square" lIns="0" tIns="0" rIns="0" bIns="0" rtlCol="0" anchor="t"/>
          <a:lstStyle/>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Review each rule against local workflow configuration and field names.</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Validate triggers, conditions and actions in a sandbox or development project first.</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Confirm permissions, app availability and any required marketplace apps.</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Use the JSON export for direct rule import where supported.</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Run a small pilot before enabling broadly, and monitor exceptions after release.</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JWT — Incidents - Status</dc:title>
  <dc:subject>PptxGenJS Presentation</dc:subject>
  <dc:creator>Process Advisor</dc:creator>
  <cp:lastModifiedBy>Process Advisor</cp:lastModifiedBy>
  <cp:revision>1</cp:revision>
  <dcterms:created xsi:type="dcterms:W3CDTF">2026-07-10T02:38:11Z</dcterms:created>
  <dcterms:modified xsi:type="dcterms:W3CDTF">2026-07-10T02:38:11Z</dcterms:modified>
</cp:coreProperties>
</file>