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PACKBODY-image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CKBODY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6537960"/>
            <a:ext cx="9144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26F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for Jira  ·  Jira Automation  ·  Incidents - Status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26F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26F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72600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573768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774936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976104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177272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378440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579608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780776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0981944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183112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384280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585448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786616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372600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573768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774936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976104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177272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378440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579608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780776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0981944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183112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384280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585448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786616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372600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573768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774936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9976104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177272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378440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579608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780776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981944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183112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384280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585448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786616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372600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573768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774936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9976104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177272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378440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579608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780776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0981944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183112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384280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585448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786616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372600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573768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774936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9976104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177272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378440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579608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780776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0981944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183112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384280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585448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786616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372600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573768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774936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9976104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177272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378440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579608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780776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0981944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183112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384280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585448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786616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372600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573768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774936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9976104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177272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378440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579608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780776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0981944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183112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384280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585448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786616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372600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573768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774936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9976104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177272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378440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579608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780776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0981944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183112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384280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585448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786616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06" name="Shape 104"/>
          <p:cNvSpPr/>
          <p:nvPr/>
        </p:nvSpPr>
        <p:spPr>
          <a:xfrm>
            <a:off x="182880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07" name="Shape 105"/>
          <p:cNvSpPr/>
          <p:nvPr/>
        </p:nvSpPr>
        <p:spPr>
          <a:xfrm>
            <a:off x="384048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08" name="Shape 106"/>
          <p:cNvSpPr/>
          <p:nvPr/>
        </p:nvSpPr>
        <p:spPr>
          <a:xfrm>
            <a:off x="585216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09" name="Shape 107"/>
          <p:cNvSpPr/>
          <p:nvPr/>
        </p:nvSpPr>
        <p:spPr>
          <a:xfrm>
            <a:off x="786384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10" name="Shape 108"/>
          <p:cNvSpPr/>
          <p:nvPr/>
        </p:nvSpPr>
        <p:spPr>
          <a:xfrm>
            <a:off x="987552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11" name="Shape 109"/>
          <p:cNvSpPr/>
          <p:nvPr/>
        </p:nvSpPr>
        <p:spPr>
          <a:xfrm>
            <a:off x="1188720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12" name="Shape 110"/>
          <p:cNvSpPr/>
          <p:nvPr/>
        </p:nvSpPr>
        <p:spPr>
          <a:xfrm>
            <a:off x="1389888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13" name="Shape 111"/>
          <p:cNvSpPr/>
          <p:nvPr/>
        </p:nvSpPr>
        <p:spPr>
          <a:xfrm>
            <a:off x="1591056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14" name="Shape 112"/>
          <p:cNvSpPr/>
          <p:nvPr/>
        </p:nvSpPr>
        <p:spPr>
          <a:xfrm>
            <a:off x="1792224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15" name="Shape 113"/>
          <p:cNvSpPr/>
          <p:nvPr/>
        </p:nvSpPr>
        <p:spPr>
          <a:xfrm>
            <a:off x="1993392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16" name="Shape 114"/>
          <p:cNvSpPr/>
          <p:nvPr/>
        </p:nvSpPr>
        <p:spPr>
          <a:xfrm>
            <a:off x="2194560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17" name="Shape 115"/>
          <p:cNvSpPr/>
          <p:nvPr/>
        </p:nvSpPr>
        <p:spPr>
          <a:xfrm>
            <a:off x="2395728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18" name="Shape 116"/>
          <p:cNvSpPr/>
          <p:nvPr/>
        </p:nvSpPr>
        <p:spPr>
          <a:xfrm>
            <a:off x="2596896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19" name="Shape 117"/>
          <p:cNvSpPr/>
          <p:nvPr/>
        </p:nvSpPr>
        <p:spPr>
          <a:xfrm>
            <a:off x="182880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20" name="Shape 118"/>
          <p:cNvSpPr/>
          <p:nvPr/>
        </p:nvSpPr>
        <p:spPr>
          <a:xfrm>
            <a:off x="384048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21" name="Shape 119"/>
          <p:cNvSpPr/>
          <p:nvPr/>
        </p:nvSpPr>
        <p:spPr>
          <a:xfrm>
            <a:off x="585216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22" name="Shape 120"/>
          <p:cNvSpPr/>
          <p:nvPr/>
        </p:nvSpPr>
        <p:spPr>
          <a:xfrm>
            <a:off x="786384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23" name="Shape 121"/>
          <p:cNvSpPr/>
          <p:nvPr/>
        </p:nvSpPr>
        <p:spPr>
          <a:xfrm>
            <a:off x="987552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24" name="Shape 122"/>
          <p:cNvSpPr/>
          <p:nvPr/>
        </p:nvSpPr>
        <p:spPr>
          <a:xfrm>
            <a:off x="1188720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25" name="Shape 123"/>
          <p:cNvSpPr/>
          <p:nvPr/>
        </p:nvSpPr>
        <p:spPr>
          <a:xfrm>
            <a:off x="1389888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26" name="Shape 124"/>
          <p:cNvSpPr/>
          <p:nvPr/>
        </p:nvSpPr>
        <p:spPr>
          <a:xfrm>
            <a:off x="1591056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27" name="Shape 125"/>
          <p:cNvSpPr/>
          <p:nvPr/>
        </p:nvSpPr>
        <p:spPr>
          <a:xfrm>
            <a:off x="1792224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28" name="Shape 126"/>
          <p:cNvSpPr/>
          <p:nvPr/>
        </p:nvSpPr>
        <p:spPr>
          <a:xfrm>
            <a:off x="1993392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29" name="Shape 127"/>
          <p:cNvSpPr/>
          <p:nvPr/>
        </p:nvSpPr>
        <p:spPr>
          <a:xfrm>
            <a:off x="2194560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30" name="Shape 128"/>
          <p:cNvSpPr/>
          <p:nvPr/>
        </p:nvSpPr>
        <p:spPr>
          <a:xfrm>
            <a:off x="2395728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31" name="Shape 129"/>
          <p:cNvSpPr/>
          <p:nvPr/>
        </p:nvSpPr>
        <p:spPr>
          <a:xfrm>
            <a:off x="2596896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32" name="Shape 130"/>
          <p:cNvSpPr/>
          <p:nvPr/>
        </p:nvSpPr>
        <p:spPr>
          <a:xfrm>
            <a:off x="182880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33" name="Shape 131"/>
          <p:cNvSpPr/>
          <p:nvPr/>
        </p:nvSpPr>
        <p:spPr>
          <a:xfrm>
            <a:off x="384048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34" name="Shape 132"/>
          <p:cNvSpPr/>
          <p:nvPr/>
        </p:nvSpPr>
        <p:spPr>
          <a:xfrm>
            <a:off x="585216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35" name="Shape 133"/>
          <p:cNvSpPr/>
          <p:nvPr/>
        </p:nvSpPr>
        <p:spPr>
          <a:xfrm>
            <a:off x="786384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36" name="Shape 134"/>
          <p:cNvSpPr/>
          <p:nvPr/>
        </p:nvSpPr>
        <p:spPr>
          <a:xfrm>
            <a:off x="987552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37" name="Shape 135"/>
          <p:cNvSpPr/>
          <p:nvPr/>
        </p:nvSpPr>
        <p:spPr>
          <a:xfrm>
            <a:off x="1188720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38" name="Shape 136"/>
          <p:cNvSpPr/>
          <p:nvPr/>
        </p:nvSpPr>
        <p:spPr>
          <a:xfrm>
            <a:off x="1389888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39" name="Shape 137"/>
          <p:cNvSpPr/>
          <p:nvPr/>
        </p:nvSpPr>
        <p:spPr>
          <a:xfrm>
            <a:off x="1591056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40" name="Shape 138"/>
          <p:cNvSpPr/>
          <p:nvPr/>
        </p:nvSpPr>
        <p:spPr>
          <a:xfrm>
            <a:off x="1792224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41" name="Shape 139"/>
          <p:cNvSpPr/>
          <p:nvPr/>
        </p:nvSpPr>
        <p:spPr>
          <a:xfrm>
            <a:off x="1993392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42" name="Shape 140"/>
          <p:cNvSpPr/>
          <p:nvPr/>
        </p:nvSpPr>
        <p:spPr>
          <a:xfrm>
            <a:off x="2194560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43" name="Shape 141"/>
          <p:cNvSpPr/>
          <p:nvPr/>
        </p:nvSpPr>
        <p:spPr>
          <a:xfrm>
            <a:off x="2395728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44" name="Shape 142"/>
          <p:cNvSpPr/>
          <p:nvPr/>
        </p:nvSpPr>
        <p:spPr>
          <a:xfrm>
            <a:off x="2596896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45" name="Shape 143"/>
          <p:cNvSpPr/>
          <p:nvPr/>
        </p:nvSpPr>
        <p:spPr>
          <a:xfrm>
            <a:off x="182880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46" name="Shape 144"/>
          <p:cNvSpPr/>
          <p:nvPr/>
        </p:nvSpPr>
        <p:spPr>
          <a:xfrm>
            <a:off x="384048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47" name="Shape 145"/>
          <p:cNvSpPr/>
          <p:nvPr/>
        </p:nvSpPr>
        <p:spPr>
          <a:xfrm>
            <a:off x="585216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48" name="Shape 146"/>
          <p:cNvSpPr/>
          <p:nvPr/>
        </p:nvSpPr>
        <p:spPr>
          <a:xfrm>
            <a:off x="786384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49" name="Shape 147"/>
          <p:cNvSpPr/>
          <p:nvPr/>
        </p:nvSpPr>
        <p:spPr>
          <a:xfrm>
            <a:off x="987552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50" name="Shape 148"/>
          <p:cNvSpPr/>
          <p:nvPr/>
        </p:nvSpPr>
        <p:spPr>
          <a:xfrm>
            <a:off x="1188720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51" name="Shape 149"/>
          <p:cNvSpPr/>
          <p:nvPr/>
        </p:nvSpPr>
        <p:spPr>
          <a:xfrm>
            <a:off x="1389888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52" name="Shape 150"/>
          <p:cNvSpPr/>
          <p:nvPr/>
        </p:nvSpPr>
        <p:spPr>
          <a:xfrm>
            <a:off x="1591056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53" name="Shape 151"/>
          <p:cNvSpPr/>
          <p:nvPr/>
        </p:nvSpPr>
        <p:spPr>
          <a:xfrm>
            <a:off x="1792224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54" name="Shape 152"/>
          <p:cNvSpPr/>
          <p:nvPr/>
        </p:nvSpPr>
        <p:spPr>
          <a:xfrm>
            <a:off x="1993392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55" name="Shape 153"/>
          <p:cNvSpPr/>
          <p:nvPr/>
        </p:nvSpPr>
        <p:spPr>
          <a:xfrm>
            <a:off x="2194560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56" name="Shape 154"/>
          <p:cNvSpPr/>
          <p:nvPr/>
        </p:nvSpPr>
        <p:spPr>
          <a:xfrm>
            <a:off x="2395728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57" name="Shape 155"/>
          <p:cNvSpPr/>
          <p:nvPr/>
        </p:nvSpPr>
        <p:spPr>
          <a:xfrm>
            <a:off x="2596896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58" name="Shape 156"/>
          <p:cNvSpPr/>
          <p:nvPr/>
        </p:nvSpPr>
        <p:spPr>
          <a:xfrm>
            <a:off x="182880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59" name="Shape 157"/>
          <p:cNvSpPr/>
          <p:nvPr/>
        </p:nvSpPr>
        <p:spPr>
          <a:xfrm>
            <a:off x="384048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60" name="Shape 158"/>
          <p:cNvSpPr/>
          <p:nvPr/>
        </p:nvSpPr>
        <p:spPr>
          <a:xfrm>
            <a:off x="585216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61" name="Shape 159"/>
          <p:cNvSpPr/>
          <p:nvPr/>
        </p:nvSpPr>
        <p:spPr>
          <a:xfrm>
            <a:off x="786384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62" name="Shape 160"/>
          <p:cNvSpPr/>
          <p:nvPr/>
        </p:nvSpPr>
        <p:spPr>
          <a:xfrm>
            <a:off x="987552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63" name="Shape 161"/>
          <p:cNvSpPr/>
          <p:nvPr/>
        </p:nvSpPr>
        <p:spPr>
          <a:xfrm>
            <a:off x="1188720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64" name="Shape 162"/>
          <p:cNvSpPr/>
          <p:nvPr/>
        </p:nvSpPr>
        <p:spPr>
          <a:xfrm>
            <a:off x="1389888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65" name="Shape 163"/>
          <p:cNvSpPr/>
          <p:nvPr/>
        </p:nvSpPr>
        <p:spPr>
          <a:xfrm>
            <a:off x="1591056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66" name="Shape 164"/>
          <p:cNvSpPr/>
          <p:nvPr/>
        </p:nvSpPr>
        <p:spPr>
          <a:xfrm>
            <a:off x="1792224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67" name="Shape 165"/>
          <p:cNvSpPr/>
          <p:nvPr/>
        </p:nvSpPr>
        <p:spPr>
          <a:xfrm>
            <a:off x="1993392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68" name="Shape 166"/>
          <p:cNvSpPr/>
          <p:nvPr/>
        </p:nvSpPr>
        <p:spPr>
          <a:xfrm>
            <a:off x="2194560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69" name="Shape 167"/>
          <p:cNvSpPr/>
          <p:nvPr/>
        </p:nvSpPr>
        <p:spPr>
          <a:xfrm>
            <a:off x="2395728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70" name="Shape 168"/>
          <p:cNvSpPr/>
          <p:nvPr/>
        </p:nvSpPr>
        <p:spPr>
          <a:xfrm>
            <a:off x="2596896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71" name="Shape 169"/>
          <p:cNvSpPr/>
          <p:nvPr/>
        </p:nvSpPr>
        <p:spPr>
          <a:xfrm>
            <a:off x="182880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72" name="Shape 170"/>
          <p:cNvSpPr/>
          <p:nvPr/>
        </p:nvSpPr>
        <p:spPr>
          <a:xfrm>
            <a:off x="384048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73" name="Shape 171"/>
          <p:cNvSpPr/>
          <p:nvPr/>
        </p:nvSpPr>
        <p:spPr>
          <a:xfrm>
            <a:off x="585216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74" name="Shape 172"/>
          <p:cNvSpPr/>
          <p:nvPr/>
        </p:nvSpPr>
        <p:spPr>
          <a:xfrm>
            <a:off x="786384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75" name="Shape 173"/>
          <p:cNvSpPr/>
          <p:nvPr/>
        </p:nvSpPr>
        <p:spPr>
          <a:xfrm>
            <a:off x="987552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76" name="Shape 174"/>
          <p:cNvSpPr/>
          <p:nvPr/>
        </p:nvSpPr>
        <p:spPr>
          <a:xfrm>
            <a:off x="1188720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77" name="Shape 175"/>
          <p:cNvSpPr/>
          <p:nvPr/>
        </p:nvSpPr>
        <p:spPr>
          <a:xfrm>
            <a:off x="1389888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78" name="Shape 176"/>
          <p:cNvSpPr/>
          <p:nvPr/>
        </p:nvSpPr>
        <p:spPr>
          <a:xfrm>
            <a:off x="1591056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79" name="Shape 177"/>
          <p:cNvSpPr/>
          <p:nvPr/>
        </p:nvSpPr>
        <p:spPr>
          <a:xfrm>
            <a:off x="1792224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80" name="Shape 178"/>
          <p:cNvSpPr/>
          <p:nvPr/>
        </p:nvSpPr>
        <p:spPr>
          <a:xfrm>
            <a:off x="1993392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81" name="Shape 179"/>
          <p:cNvSpPr/>
          <p:nvPr/>
        </p:nvSpPr>
        <p:spPr>
          <a:xfrm>
            <a:off x="2194560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82" name="Shape 180"/>
          <p:cNvSpPr/>
          <p:nvPr/>
        </p:nvSpPr>
        <p:spPr>
          <a:xfrm>
            <a:off x="2395728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83" name="Shape 181"/>
          <p:cNvSpPr/>
          <p:nvPr/>
        </p:nvSpPr>
        <p:spPr>
          <a:xfrm>
            <a:off x="2596896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84" name="Shape 182"/>
          <p:cNvSpPr/>
          <p:nvPr/>
        </p:nvSpPr>
        <p:spPr>
          <a:xfrm>
            <a:off x="182880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85" name="Shape 183"/>
          <p:cNvSpPr/>
          <p:nvPr/>
        </p:nvSpPr>
        <p:spPr>
          <a:xfrm>
            <a:off x="384048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86" name="Shape 184"/>
          <p:cNvSpPr/>
          <p:nvPr/>
        </p:nvSpPr>
        <p:spPr>
          <a:xfrm>
            <a:off x="585216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87" name="Shape 185"/>
          <p:cNvSpPr/>
          <p:nvPr/>
        </p:nvSpPr>
        <p:spPr>
          <a:xfrm>
            <a:off x="786384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88" name="Shape 186"/>
          <p:cNvSpPr/>
          <p:nvPr/>
        </p:nvSpPr>
        <p:spPr>
          <a:xfrm>
            <a:off x="987552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89" name="Shape 187"/>
          <p:cNvSpPr/>
          <p:nvPr/>
        </p:nvSpPr>
        <p:spPr>
          <a:xfrm>
            <a:off x="1188720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90" name="Shape 188"/>
          <p:cNvSpPr/>
          <p:nvPr/>
        </p:nvSpPr>
        <p:spPr>
          <a:xfrm>
            <a:off x="1389888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91" name="Shape 189"/>
          <p:cNvSpPr/>
          <p:nvPr/>
        </p:nvSpPr>
        <p:spPr>
          <a:xfrm>
            <a:off x="1591056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92" name="Shape 190"/>
          <p:cNvSpPr/>
          <p:nvPr/>
        </p:nvSpPr>
        <p:spPr>
          <a:xfrm>
            <a:off x="1792224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93" name="Shape 191"/>
          <p:cNvSpPr/>
          <p:nvPr/>
        </p:nvSpPr>
        <p:spPr>
          <a:xfrm>
            <a:off x="1993392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94" name="Shape 192"/>
          <p:cNvSpPr/>
          <p:nvPr/>
        </p:nvSpPr>
        <p:spPr>
          <a:xfrm>
            <a:off x="2194560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95" name="Shape 193"/>
          <p:cNvSpPr/>
          <p:nvPr/>
        </p:nvSpPr>
        <p:spPr>
          <a:xfrm>
            <a:off x="2395728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96" name="Shape 194"/>
          <p:cNvSpPr/>
          <p:nvPr/>
        </p:nvSpPr>
        <p:spPr>
          <a:xfrm>
            <a:off x="2596896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97" name="Shape 195"/>
          <p:cNvSpPr/>
          <p:nvPr/>
        </p:nvSpPr>
        <p:spPr>
          <a:xfrm>
            <a:off x="182880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98" name="Shape 196"/>
          <p:cNvSpPr/>
          <p:nvPr/>
        </p:nvSpPr>
        <p:spPr>
          <a:xfrm>
            <a:off x="384048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99" name="Shape 197"/>
          <p:cNvSpPr/>
          <p:nvPr/>
        </p:nvSpPr>
        <p:spPr>
          <a:xfrm>
            <a:off x="585216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00" name="Shape 198"/>
          <p:cNvSpPr/>
          <p:nvPr/>
        </p:nvSpPr>
        <p:spPr>
          <a:xfrm>
            <a:off x="786384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01" name="Shape 199"/>
          <p:cNvSpPr/>
          <p:nvPr/>
        </p:nvSpPr>
        <p:spPr>
          <a:xfrm>
            <a:off x="987552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02" name="Shape 200"/>
          <p:cNvSpPr/>
          <p:nvPr/>
        </p:nvSpPr>
        <p:spPr>
          <a:xfrm>
            <a:off x="1188720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03" name="Shape 201"/>
          <p:cNvSpPr/>
          <p:nvPr/>
        </p:nvSpPr>
        <p:spPr>
          <a:xfrm>
            <a:off x="1389888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04" name="Shape 202"/>
          <p:cNvSpPr/>
          <p:nvPr/>
        </p:nvSpPr>
        <p:spPr>
          <a:xfrm>
            <a:off x="1591056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05" name="Shape 203"/>
          <p:cNvSpPr/>
          <p:nvPr/>
        </p:nvSpPr>
        <p:spPr>
          <a:xfrm>
            <a:off x="1792224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06" name="Shape 204"/>
          <p:cNvSpPr/>
          <p:nvPr/>
        </p:nvSpPr>
        <p:spPr>
          <a:xfrm>
            <a:off x="1993392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07" name="Shape 205"/>
          <p:cNvSpPr/>
          <p:nvPr/>
        </p:nvSpPr>
        <p:spPr>
          <a:xfrm>
            <a:off x="2194560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08" name="Shape 206"/>
          <p:cNvSpPr/>
          <p:nvPr/>
        </p:nvSpPr>
        <p:spPr>
          <a:xfrm>
            <a:off x="2395728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09" name="Shape 207"/>
          <p:cNvSpPr/>
          <p:nvPr/>
        </p:nvSpPr>
        <p:spPr>
          <a:xfrm>
            <a:off x="2596896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pic>
        <p:nvPicPr>
          <p:cNvPr id="210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02920"/>
            <a:ext cx="420624" cy="420624"/>
          </a:xfrm>
          <a:prstGeom prst="rect">
            <a:avLst/>
          </a:prstGeom>
        </p:spPr>
      </p:pic>
      <p:sp>
        <p:nvSpPr>
          <p:cNvPr id="211" name="Text 208"/>
          <p:cNvSpPr/>
          <p:nvPr/>
        </p:nvSpPr>
        <p:spPr>
          <a:xfrm>
            <a:off x="969264" y="603504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</a:t>
            </a:r>
            <a:pPr indent="0" marL="0">
              <a:buNone/>
            </a:pPr>
            <a:r>
              <a:rPr lang="en-US" sz="1450" b="1" dirty="0">
                <a:solidFill>
                  <a:srgbClr val="579D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for Jira</a:t>
            </a:r>
            <a:endParaRPr lang="en-US" sz="1450" dirty="0"/>
          </a:p>
        </p:txBody>
      </p:sp>
      <p:sp>
        <p:nvSpPr>
          <p:cNvPr id="212" name="Shape 209"/>
          <p:cNvSpPr/>
          <p:nvPr/>
        </p:nvSpPr>
        <p:spPr>
          <a:xfrm>
            <a:off x="8549640" y="1572768"/>
            <a:ext cx="3184855" cy="3749040"/>
          </a:xfrm>
          <a:prstGeom prst="roundRect">
            <a:avLst>
              <a:gd name="adj" fmla="val 1436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213" name="Text 210"/>
          <p:cNvSpPr/>
          <p:nvPr/>
        </p:nvSpPr>
        <p:spPr>
          <a:xfrm>
            <a:off x="8549640" y="2487168"/>
            <a:ext cx="3184855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00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6000" dirty="0"/>
          </a:p>
        </p:txBody>
      </p:sp>
      <p:sp>
        <p:nvSpPr>
          <p:cNvPr id="214" name="Text 211"/>
          <p:cNvSpPr/>
          <p:nvPr/>
        </p:nvSpPr>
        <p:spPr>
          <a:xfrm>
            <a:off x="8549640" y="3456432"/>
            <a:ext cx="318485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70" kern="0" dirty="0">
                <a:solidFill>
                  <a:srgbClr val="626F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RULES</a:t>
            </a:r>
            <a:endParaRPr lang="en-US" sz="1000" dirty="0"/>
          </a:p>
        </p:txBody>
      </p:sp>
      <p:sp>
        <p:nvSpPr>
          <p:cNvPr id="215" name="Text 212"/>
          <p:cNvSpPr/>
          <p:nvPr/>
        </p:nvSpPr>
        <p:spPr>
          <a:xfrm>
            <a:off x="457200" y="1783080"/>
            <a:ext cx="76809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4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Jira Automation</a:t>
            </a:r>
            <a:endParaRPr lang="en-US" sz="3000" dirty="0"/>
          </a:p>
        </p:txBody>
      </p:sp>
      <p:sp>
        <p:nvSpPr>
          <p:cNvPr id="216" name="Shape 213"/>
          <p:cNvSpPr/>
          <p:nvPr/>
        </p:nvSpPr>
        <p:spPr>
          <a:xfrm>
            <a:off x="457200" y="2788920"/>
            <a:ext cx="1051560" cy="50292"/>
          </a:xfrm>
          <a:prstGeom prst="rect">
            <a:avLst/>
          </a:prstGeom>
          <a:solidFill>
            <a:srgbClr val="579DFF"/>
          </a:solidFill>
          <a:ln w="12700">
            <a:solidFill>
              <a:srgbClr val="579DFF"/>
            </a:solidFill>
            <a:prstDash val="solid"/>
          </a:ln>
        </p:spPr>
      </p:sp>
      <p:sp>
        <p:nvSpPr>
          <p:cNvPr id="217" name="Text 214"/>
          <p:cNvSpPr/>
          <p:nvPr/>
        </p:nvSpPr>
        <p:spPr>
          <a:xfrm>
            <a:off x="457200" y="3127248"/>
            <a:ext cx="7680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50" dirty="0">
                <a:solidFill>
                  <a:srgbClr val="C8D9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Incidents - Status</a:t>
            </a:r>
            <a:endParaRPr lang="en-US" sz="1750" dirty="0"/>
          </a:p>
        </p:txBody>
      </p:sp>
      <p:sp>
        <p:nvSpPr>
          <p:cNvPr id="218" name="Text 215"/>
          <p:cNvSpPr/>
          <p:nvPr/>
        </p:nvSpPr>
        <p:spPr>
          <a:xfrm>
            <a:off x="457200" y="3749040"/>
            <a:ext cx="76809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70" dirty="0">
                <a:solidFill>
                  <a:srgbClr val="C8D9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incident management process shows a high rework rate (40%) and long cycle times, particularly significant delays in moving tickets from 'Completed' to 'Closed' (avg. 7 days) and tickets stalling in 'Pending' status (avg. 2 days). Rework loops from 'Completed' and 'Work in Progress' back to earlier statuses are common, indicating process inefficiencies. Automation can address these delays and rework patterns.</a:t>
            </a:r>
            <a:endParaRPr lang="en-US" sz="1070" dirty="0"/>
          </a:p>
        </p:txBody>
      </p:sp>
      <p:sp>
        <p:nvSpPr>
          <p:cNvPr id="219" name="Text 216"/>
          <p:cNvSpPr/>
          <p:nvPr/>
        </p:nvSpPr>
        <p:spPr>
          <a:xfrm>
            <a:off x="457200" y="6144768"/>
            <a:ext cx="7680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2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Prepared for Metricus    ·    9 July 2026</a:t>
            </a:r>
            <a:endParaRPr lang="en-US" sz="102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5548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5664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5781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15898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36015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6132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76248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6365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6482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36599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56716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76832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96949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5548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75664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95781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5898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36015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56132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76248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96365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16482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36599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76832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96949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55548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75664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95781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15898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36015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56132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76248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96365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6482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36599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56716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76832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96949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55548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75664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95781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15898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36015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56132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76248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96365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116482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36599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56716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76832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96949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55548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75664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95781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15898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36015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56132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76248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96365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116482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36599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56716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76832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96949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55548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75664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95781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015898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36015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56132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76248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96365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116482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36599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56716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76832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96949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55548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75664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95781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015898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6015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56132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76248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96365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116482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36599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56716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76832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96949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55548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75664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95781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015898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36015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56132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76248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96365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116482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36599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56716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76832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96949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57200" y="365760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· JIRA AUTOMATION</a:t>
            </a:r>
            <a:endParaRPr lang="en-US" sz="950" dirty="0"/>
          </a:p>
        </p:txBody>
      </p:sp>
      <p:sp>
        <p:nvSpPr>
          <p:cNvPr id="107" name="Text 105"/>
          <p:cNvSpPr/>
          <p:nvPr/>
        </p:nvSpPr>
        <p:spPr>
          <a:xfrm>
            <a:off x="457200" y="621792"/>
            <a:ext cx="112772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Pack Overview</a:t>
            </a:r>
            <a:endParaRPr lang="en-US" sz="1800" dirty="0"/>
          </a:p>
        </p:txBody>
      </p:sp>
      <p:sp>
        <p:nvSpPr>
          <p:cNvPr id="108" name="Shape 106"/>
          <p:cNvSpPr/>
          <p:nvPr/>
        </p:nvSpPr>
        <p:spPr>
          <a:xfrm>
            <a:off x="457200" y="1115568"/>
            <a:ext cx="960120" cy="41148"/>
          </a:xfrm>
          <a:prstGeom prst="rect">
            <a:avLst/>
          </a:prstGeom>
          <a:solidFill>
            <a:srgbClr val="1D7AFC"/>
          </a:solidFill>
          <a:ln w="12700">
            <a:solidFill>
              <a:srgbClr val="1D7AFC"/>
            </a:solidFill>
            <a:prstDash val="solid"/>
          </a:ln>
        </p:spPr>
      </p:sp>
      <p:sp>
        <p:nvSpPr>
          <p:cNvPr id="109" name="Shape 107"/>
          <p:cNvSpPr/>
          <p:nvPr/>
        </p:nvSpPr>
        <p:spPr>
          <a:xfrm>
            <a:off x="457200" y="1325880"/>
            <a:ext cx="11277295" cy="786384"/>
          </a:xfrm>
          <a:prstGeom prst="roundRect">
            <a:avLst>
              <a:gd name="adj" fmla="val 5814"/>
            </a:avLst>
          </a:prstGeom>
          <a:solidFill>
            <a:srgbClr val="E9F2FF"/>
          </a:solidFill>
          <a:ln w="10160">
            <a:solidFill>
              <a:srgbClr val="A6C5F2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0" name="Shape 108"/>
          <p:cNvSpPr/>
          <p:nvPr/>
        </p:nvSpPr>
        <p:spPr>
          <a:xfrm>
            <a:off x="457200" y="1408176"/>
            <a:ext cx="45720" cy="621792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11" name="Text 109"/>
          <p:cNvSpPr/>
          <p:nvPr/>
        </p:nvSpPr>
        <p:spPr>
          <a:xfrm>
            <a:off x="621792" y="1435608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SUMMARY</a:t>
            </a:r>
            <a:endParaRPr lang="en-US" sz="820" dirty="0"/>
          </a:p>
        </p:txBody>
      </p:sp>
      <p:sp>
        <p:nvSpPr>
          <p:cNvPr id="112" name="Text 110"/>
          <p:cNvSpPr/>
          <p:nvPr/>
        </p:nvSpPr>
        <p:spPr>
          <a:xfrm>
            <a:off x="621792" y="1636776"/>
            <a:ext cx="10948111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50"/>
              </a:lnSpc>
              <a:buNone/>
            </a:pPr>
            <a:r>
              <a:rPr lang="en-US" sz="96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incident management process shows a high rework rate (40%) and long cycle times, particularly significant delays in moving tickets from 'Completed' to 'Closed' (avg. 7 days) and tickets stalling in 'Pending' status (avg. 2 days). Rework loops from 'Completed' and 'Work in Progress' back to earlier statuses are common, indicating process inefficiencies. Automation can address these delays and rework patterns.</a:t>
            </a:r>
            <a:endParaRPr lang="en-US" sz="960" dirty="0"/>
          </a:p>
        </p:txBody>
      </p:sp>
      <p:sp>
        <p:nvSpPr>
          <p:cNvPr id="113" name="Shape 111"/>
          <p:cNvSpPr/>
          <p:nvPr/>
        </p:nvSpPr>
        <p:spPr>
          <a:xfrm>
            <a:off x="457200" y="2340864"/>
            <a:ext cx="5547208" cy="749808"/>
          </a:xfrm>
          <a:prstGeom prst="roundRect">
            <a:avLst>
              <a:gd name="adj" fmla="val 6098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4" name="Shape 112"/>
          <p:cNvSpPr/>
          <p:nvPr/>
        </p:nvSpPr>
        <p:spPr>
          <a:xfrm>
            <a:off x="457200" y="2423160"/>
            <a:ext cx="45720" cy="585216"/>
          </a:xfrm>
          <a:prstGeom prst="rect">
            <a:avLst/>
          </a:prstGeom>
          <a:solidFill>
            <a:srgbClr val="216E4E"/>
          </a:solidFill>
          <a:ln/>
        </p:spPr>
      </p:sp>
      <p:sp>
        <p:nvSpPr>
          <p:cNvPr id="115" name="Text 113"/>
          <p:cNvSpPr/>
          <p:nvPr/>
        </p:nvSpPr>
        <p:spPr>
          <a:xfrm>
            <a:off x="603504" y="2432304"/>
            <a:ext cx="41756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Auto-close stale 'Completed' Incidents</a:t>
            </a:r>
            <a:endParaRPr lang="en-US" sz="950" dirty="0"/>
          </a:p>
        </p:txBody>
      </p:sp>
      <p:sp>
        <p:nvSpPr>
          <p:cNvPr id="116" name="Text 114"/>
          <p:cNvSpPr/>
          <p:nvPr/>
        </p:nvSpPr>
        <p:spPr>
          <a:xfrm>
            <a:off x="4797400" y="2432304"/>
            <a:ext cx="934517" cy="274320"/>
          </a:xfrm>
          <a:prstGeom prst="roundRect">
            <a:avLst>
              <a:gd name="adj" fmla="val 20000"/>
            </a:avLst>
          </a:prstGeom>
          <a:solidFill>
            <a:srgbClr val="DCFFF1"/>
          </a:solidFill>
          <a:ln w="10160">
            <a:solidFill>
              <a:srgbClr val="BAF3DB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216E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Risk: low</a:t>
            </a:r>
            <a:endParaRPr lang="en-US" sz="900" dirty="0"/>
          </a:p>
        </p:txBody>
      </p:sp>
      <p:sp>
        <p:nvSpPr>
          <p:cNvPr id="117" name="Text 115"/>
          <p:cNvSpPr/>
          <p:nvPr/>
        </p:nvSpPr>
        <p:spPr>
          <a:xfrm>
            <a:off x="603504" y="2706624"/>
            <a:ext cx="5254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030"/>
              </a:lnSpc>
              <a:buNone/>
            </a:pPr>
            <a:r>
              <a:rPr lang="en-US" sz="800" dirty="0">
                <a:solidFill>
                  <a:srgbClr val="626F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Automatically transitions incidents from 'Completed' to 'Closed' after 5 days of inactivity. This addresses the…</a:t>
            </a:r>
            <a:endParaRPr lang="en-US" sz="800" dirty="0"/>
          </a:p>
        </p:txBody>
      </p:sp>
      <p:sp>
        <p:nvSpPr>
          <p:cNvPr id="118" name="Shape 116"/>
          <p:cNvSpPr/>
          <p:nvPr/>
        </p:nvSpPr>
        <p:spPr>
          <a:xfrm>
            <a:off x="6187288" y="2340864"/>
            <a:ext cx="5547208" cy="749808"/>
          </a:xfrm>
          <a:prstGeom prst="roundRect">
            <a:avLst>
              <a:gd name="adj" fmla="val 6098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9" name="Shape 117"/>
          <p:cNvSpPr/>
          <p:nvPr/>
        </p:nvSpPr>
        <p:spPr>
          <a:xfrm>
            <a:off x="6187288" y="2423160"/>
            <a:ext cx="45720" cy="585216"/>
          </a:xfrm>
          <a:prstGeom prst="rect">
            <a:avLst/>
          </a:prstGeom>
          <a:solidFill>
            <a:srgbClr val="216E4E"/>
          </a:solidFill>
          <a:ln/>
        </p:spPr>
      </p:sp>
      <p:sp>
        <p:nvSpPr>
          <p:cNvPr id="120" name="Text 118"/>
          <p:cNvSpPr/>
          <p:nvPr/>
        </p:nvSpPr>
        <p:spPr>
          <a:xfrm>
            <a:off x="6333592" y="2432304"/>
            <a:ext cx="41756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Nudge stale 'Pending' Incidents</a:t>
            </a:r>
            <a:endParaRPr lang="en-US" sz="950" dirty="0"/>
          </a:p>
        </p:txBody>
      </p:sp>
      <p:sp>
        <p:nvSpPr>
          <p:cNvPr id="121" name="Text 119"/>
          <p:cNvSpPr/>
          <p:nvPr/>
        </p:nvSpPr>
        <p:spPr>
          <a:xfrm>
            <a:off x="10527487" y="2432304"/>
            <a:ext cx="934517" cy="274320"/>
          </a:xfrm>
          <a:prstGeom prst="roundRect">
            <a:avLst>
              <a:gd name="adj" fmla="val 20000"/>
            </a:avLst>
          </a:prstGeom>
          <a:solidFill>
            <a:srgbClr val="DCFFF1"/>
          </a:solidFill>
          <a:ln w="10160">
            <a:solidFill>
              <a:srgbClr val="BAF3DB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216E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Risk: low</a:t>
            </a:r>
            <a:endParaRPr lang="en-US" sz="900" dirty="0"/>
          </a:p>
        </p:txBody>
      </p:sp>
      <p:sp>
        <p:nvSpPr>
          <p:cNvPr id="122" name="Text 120"/>
          <p:cNvSpPr/>
          <p:nvPr/>
        </p:nvSpPr>
        <p:spPr>
          <a:xfrm>
            <a:off x="6333592" y="2706624"/>
            <a:ext cx="5254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030"/>
              </a:lnSpc>
              <a:buNone/>
            </a:pPr>
            <a:r>
              <a:rPr lang="en-US" sz="800" dirty="0">
                <a:solidFill>
                  <a:srgbClr val="626F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Adds a reminder comment to incidents that have been in 'Pending' for 3 days. This is based on the evidence that…</a:t>
            </a:r>
            <a:endParaRPr lang="en-US" sz="800" dirty="0"/>
          </a:p>
        </p:txBody>
      </p:sp>
      <p:sp>
        <p:nvSpPr>
          <p:cNvPr id="123" name="Shape 121"/>
          <p:cNvSpPr/>
          <p:nvPr/>
        </p:nvSpPr>
        <p:spPr>
          <a:xfrm>
            <a:off x="457200" y="3273552"/>
            <a:ext cx="5547208" cy="749808"/>
          </a:xfrm>
          <a:prstGeom prst="roundRect">
            <a:avLst>
              <a:gd name="adj" fmla="val 6098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4" name="Shape 122"/>
          <p:cNvSpPr/>
          <p:nvPr/>
        </p:nvSpPr>
        <p:spPr>
          <a:xfrm>
            <a:off x="457200" y="3355848"/>
            <a:ext cx="45720" cy="585216"/>
          </a:xfrm>
          <a:prstGeom prst="rect">
            <a:avLst/>
          </a:prstGeom>
          <a:solidFill>
            <a:srgbClr val="A54800"/>
          </a:solidFill>
          <a:ln/>
        </p:spPr>
      </p:sp>
      <p:sp>
        <p:nvSpPr>
          <p:cNvPr id="125" name="Text 123"/>
          <p:cNvSpPr/>
          <p:nvPr/>
        </p:nvSpPr>
        <p:spPr>
          <a:xfrm>
            <a:off x="603504" y="3364992"/>
            <a:ext cx="41756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Auto-close 'Pending' Incidents after 7 days</a:t>
            </a:r>
            <a:endParaRPr lang="en-US" sz="950" dirty="0"/>
          </a:p>
        </p:txBody>
      </p:sp>
      <p:sp>
        <p:nvSpPr>
          <p:cNvPr id="126" name="Text 124"/>
          <p:cNvSpPr/>
          <p:nvPr/>
        </p:nvSpPr>
        <p:spPr>
          <a:xfrm>
            <a:off x="4797400" y="3364992"/>
            <a:ext cx="1148486" cy="274320"/>
          </a:xfrm>
          <a:prstGeom prst="roundRect">
            <a:avLst>
              <a:gd name="adj" fmla="val 20000"/>
            </a:avLst>
          </a:prstGeom>
          <a:solidFill>
            <a:srgbClr val="FFF3EB"/>
          </a:solidFill>
          <a:ln w="10160">
            <a:solidFill>
              <a:srgbClr val="FEDEC8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A54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Risk: medium</a:t>
            </a:r>
            <a:endParaRPr lang="en-US" sz="900" dirty="0"/>
          </a:p>
        </p:txBody>
      </p:sp>
      <p:sp>
        <p:nvSpPr>
          <p:cNvPr id="127" name="Text 125"/>
          <p:cNvSpPr/>
          <p:nvPr/>
        </p:nvSpPr>
        <p:spPr>
          <a:xfrm>
            <a:off x="603504" y="3639312"/>
            <a:ext cx="5254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030"/>
              </a:lnSpc>
              <a:buNone/>
            </a:pPr>
            <a:r>
              <a:rPr lang="en-US" sz="800" dirty="0">
                <a:solidFill>
                  <a:srgbClr val="626F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Automatically closes incidents that have been in 'Pending' for 7 days due to no response, setting the 'Close Code'…</a:t>
            </a:r>
            <a:endParaRPr lang="en-US" sz="800" dirty="0"/>
          </a:p>
        </p:txBody>
      </p:sp>
      <p:sp>
        <p:nvSpPr>
          <p:cNvPr id="128" name="Shape 126"/>
          <p:cNvSpPr/>
          <p:nvPr/>
        </p:nvSpPr>
        <p:spPr>
          <a:xfrm>
            <a:off x="6187288" y="3273552"/>
            <a:ext cx="5547208" cy="749808"/>
          </a:xfrm>
          <a:prstGeom prst="roundRect">
            <a:avLst>
              <a:gd name="adj" fmla="val 6098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9" name="Shape 127"/>
          <p:cNvSpPr/>
          <p:nvPr/>
        </p:nvSpPr>
        <p:spPr>
          <a:xfrm>
            <a:off x="6187288" y="3355848"/>
            <a:ext cx="45720" cy="585216"/>
          </a:xfrm>
          <a:prstGeom prst="rect">
            <a:avLst/>
          </a:prstGeom>
          <a:solidFill>
            <a:srgbClr val="216E4E"/>
          </a:solidFill>
          <a:ln/>
        </p:spPr>
      </p:sp>
      <p:sp>
        <p:nvSpPr>
          <p:cNvPr id="130" name="Text 128"/>
          <p:cNvSpPr/>
          <p:nvPr/>
        </p:nvSpPr>
        <p:spPr>
          <a:xfrm>
            <a:off x="6333592" y="3364992"/>
            <a:ext cx="41756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Flag Rework when Incident is Reopened</a:t>
            </a:r>
            <a:endParaRPr lang="en-US" sz="950" dirty="0"/>
          </a:p>
        </p:txBody>
      </p:sp>
      <p:sp>
        <p:nvSpPr>
          <p:cNvPr id="131" name="Text 129"/>
          <p:cNvSpPr/>
          <p:nvPr/>
        </p:nvSpPr>
        <p:spPr>
          <a:xfrm>
            <a:off x="10527487" y="3364992"/>
            <a:ext cx="934517" cy="274320"/>
          </a:xfrm>
          <a:prstGeom prst="roundRect">
            <a:avLst>
              <a:gd name="adj" fmla="val 20000"/>
            </a:avLst>
          </a:prstGeom>
          <a:solidFill>
            <a:srgbClr val="DCFFF1"/>
          </a:solidFill>
          <a:ln w="10160">
            <a:solidFill>
              <a:srgbClr val="BAF3DB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216E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Risk: low</a:t>
            </a:r>
            <a:endParaRPr lang="en-US" sz="900" dirty="0"/>
          </a:p>
        </p:txBody>
      </p:sp>
      <p:sp>
        <p:nvSpPr>
          <p:cNvPr id="132" name="Text 130"/>
          <p:cNvSpPr/>
          <p:nvPr/>
        </p:nvSpPr>
        <p:spPr>
          <a:xfrm>
            <a:off x="6333592" y="3639312"/>
            <a:ext cx="5254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030"/>
              </a:lnSpc>
              <a:buNone/>
            </a:pPr>
            <a:r>
              <a:rPr lang="en-US" sz="800" dirty="0">
                <a:solidFill>
                  <a:srgbClr val="626F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Adds a comment when an incident is transitioned from 'Completed' back to 'Work in Progress'. This transition is a…</a:t>
            </a:r>
            <a:endParaRPr lang="en-US" sz="800" dirty="0"/>
          </a:p>
        </p:txBody>
      </p:sp>
      <p:sp>
        <p:nvSpPr>
          <p:cNvPr id="133" name="Shape 131"/>
          <p:cNvSpPr/>
          <p:nvPr/>
        </p:nvSpPr>
        <p:spPr>
          <a:xfrm>
            <a:off x="457200" y="4206240"/>
            <a:ext cx="5547208" cy="749808"/>
          </a:xfrm>
          <a:prstGeom prst="roundRect">
            <a:avLst>
              <a:gd name="adj" fmla="val 6098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34" name="Shape 132"/>
          <p:cNvSpPr/>
          <p:nvPr/>
        </p:nvSpPr>
        <p:spPr>
          <a:xfrm>
            <a:off x="457200" y="4288536"/>
            <a:ext cx="45720" cy="585216"/>
          </a:xfrm>
          <a:prstGeom prst="rect">
            <a:avLst/>
          </a:prstGeom>
          <a:solidFill>
            <a:srgbClr val="A54800"/>
          </a:solidFill>
          <a:ln/>
        </p:spPr>
      </p:sp>
      <p:sp>
        <p:nvSpPr>
          <p:cNvPr id="135" name="Text 133"/>
          <p:cNvSpPr/>
          <p:nvPr/>
        </p:nvSpPr>
        <p:spPr>
          <a:xfrm>
            <a:off x="603504" y="4297680"/>
            <a:ext cx="41756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Auto-assign unassigned High/Critical Priority Incidents</a:t>
            </a:r>
            <a:endParaRPr lang="en-US" sz="950" dirty="0"/>
          </a:p>
        </p:txBody>
      </p:sp>
      <p:sp>
        <p:nvSpPr>
          <p:cNvPr id="136" name="Text 134"/>
          <p:cNvSpPr/>
          <p:nvPr/>
        </p:nvSpPr>
        <p:spPr>
          <a:xfrm>
            <a:off x="4797400" y="4297680"/>
            <a:ext cx="1148486" cy="274320"/>
          </a:xfrm>
          <a:prstGeom prst="roundRect">
            <a:avLst>
              <a:gd name="adj" fmla="val 20000"/>
            </a:avLst>
          </a:prstGeom>
          <a:solidFill>
            <a:srgbClr val="FFF3EB"/>
          </a:solidFill>
          <a:ln w="10160">
            <a:solidFill>
              <a:srgbClr val="FEDEC8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A54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Risk: medium</a:t>
            </a:r>
            <a:endParaRPr lang="en-US" sz="900" dirty="0"/>
          </a:p>
        </p:txBody>
      </p:sp>
      <p:sp>
        <p:nvSpPr>
          <p:cNvPr id="137" name="Text 135"/>
          <p:cNvSpPr/>
          <p:nvPr/>
        </p:nvSpPr>
        <p:spPr>
          <a:xfrm>
            <a:off x="603504" y="4572000"/>
            <a:ext cx="5254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030"/>
              </a:lnSpc>
              <a:buNone/>
            </a:pPr>
            <a:r>
              <a:rPr lang="en-US" sz="800" dirty="0">
                <a:solidFill>
                  <a:srgbClr val="626F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Automatically assigns any new unassigned incident with 'High' or 'Critical' priority to ensure it is picked up…</a:t>
            </a:r>
            <a:endParaRPr lang="en-US" sz="800" dirty="0"/>
          </a:p>
        </p:txBody>
      </p:sp>
      <p:sp>
        <p:nvSpPr>
          <p:cNvPr id="138" name="Shape 136"/>
          <p:cNvSpPr/>
          <p:nvPr/>
        </p:nvSpPr>
        <p:spPr>
          <a:xfrm>
            <a:off x="6187288" y="4206240"/>
            <a:ext cx="5547208" cy="749808"/>
          </a:xfrm>
          <a:prstGeom prst="roundRect">
            <a:avLst>
              <a:gd name="adj" fmla="val 6098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39" name="Shape 137"/>
          <p:cNvSpPr/>
          <p:nvPr/>
        </p:nvSpPr>
        <p:spPr>
          <a:xfrm>
            <a:off x="6187288" y="4288536"/>
            <a:ext cx="45720" cy="585216"/>
          </a:xfrm>
          <a:prstGeom prst="rect">
            <a:avLst/>
          </a:prstGeom>
          <a:solidFill>
            <a:srgbClr val="216E4E"/>
          </a:solidFill>
          <a:ln/>
        </p:spPr>
      </p:sp>
      <p:sp>
        <p:nvSpPr>
          <p:cNvPr id="140" name="Text 138"/>
          <p:cNvSpPr/>
          <p:nvPr/>
        </p:nvSpPr>
        <p:spPr>
          <a:xfrm>
            <a:off x="6333592" y="4297680"/>
            <a:ext cx="41756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Route Password Reset Incidents to correct group</a:t>
            </a:r>
            <a:endParaRPr lang="en-US" sz="950" dirty="0"/>
          </a:p>
        </p:txBody>
      </p:sp>
      <p:sp>
        <p:nvSpPr>
          <p:cNvPr id="141" name="Text 139"/>
          <p:cNvSpPr/>
          <p:nvPr/>
        </p:nvSpPr>
        <p:spPr>
          <a:xfrm>
            <a:off x="10527487" y="4297680"/>
            <a:ext cx="934517" cy="274320"/>
          </a:xfrm>
          <a:prstGeom prst="roundRect">
            <a:avLst>
              <a:gd name="adj" fmla="val 20000"/>
            </a:avLst>
          </a:prstGeom>
          <a:solidFill>
            <a:srgbClr val="DCFFF1"/>
          </a:solidFill>
          <a:ln w="10160">
            <a:solidFill>
              <a:srgbClr val="BAF3DB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216E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Risk: low</a:t>
            </a:r>
            <a:endParaRPr lang="en-US" sz="900" dirty="0"/>
          </a:p>
        </p:txBody>
      </p:sp>
      <p:sp>
        <p:nvSpPr>
          <p:cNvPr id="142" name="Text 140"/>
          <p:cNvSpPr/>
          <p:nvPr/>
        </p:nvSpPr>
        <p:spPr>
          <a:xfrm>
            <a:off x="6333592" y="4572000"/>
            <a:ext cx="5254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030"/>
              </a:lnSpc>
              <a:buNone/>
            </a:pPr>
            <a:r>
              <a:rPr lang="en-US" sz="800" dirty="0">
                <a:solidFill>
                  <a:srgbClr val="626F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Automatically sets the 'Assignment Group' to 'Computer/Accessories' for new incidents with a 'Subcategory' of…</a:t>
            </a:r>
            <a:endParaRPr lang="en-US" sz="800" dirty="0"/>
          </a:p>
        </p:txBody>
      </p:sp>
      <p:sp>
        <p:nvSpPr>
          <p:cNvPr id="143" name="Shape 141"/>
          <p:cNvSpPr/>
          <p:nvPr/>
        </p:nvSpPr>
        <p:spPr>
          <a:xfrm>
            <a:off x="457200" y="5468112"/>
            <a:ext cx="11277295" cy="713232"/>
          </a:xfrm>
          <a:prstGeom prst="roundRect">
            <a:avLst>
              <a:gd name="adj" fmla="val 6410"/>
            </a:avLst>
          </a:prstGeom>
          <a:solidFill>
            <a:srgbClr val="FAFBFC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44" name="Shape 142"/>
          <p:cNvSpPr/>
          <p:nvPr/>
        </p:nvSpPr>
        <p:spPr>
          <a:xfrm>
            <a:off x="457200" y="5550408"/>
            <a:ext cx="45720" cy="548640"/>
          </a:xfrm>
          <a:prstGeom prst="rect">
            <a:avLst/>
          </a:prstGeom>
          <a:solidFill>
            <a:srgbClr val="A54800"/>
          </a:solidFill>
          <a:ln/>
        </p:spPr>
      </p:sp>
      <p:sp>
        <p:nvSpPr>
          <p:cNvPr id="145" name="Text 143"/>
          <p:cNvSpPr/>
          <p:nvPr/>
        </p:nvSpPr>
        <p:spPr>
          <a:xfrm>
            <a:off x="621792" y="557784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A54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REQUIREMENTS</a:t>
            </a:r>
            <a:endParaRPr lang="en-US" sz="820" dirty="0"/>
          </a:p>
        </p:txBody>
      </p:sp>
      <p:sp>
        <p:nvSpPr>
          <p:cNvPr id="146" name="Text 144"/>
          <p:cNvSpPr/>
          <p:nvPr/>
        </p:nvSpPr>
        <p:spPr>
          <a:xfrm>
            <a:off x="621792" y="5779008"/>
            <a:ext cx="10948111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056"/>
              </a:lnSpc>
              <a:spcAft>
                <a:spcPts val="500"/>
              </a:spcAft>
              <a:buSzPct val="100000"/>
              <a:buChar char="•"/>
            </a:pPr>
            <a:r>
              <a:rPr lang="en-US" sz="80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Jira Cloud with Automation for Jira enabled</a:t>
            </a:r>
            <a:endParaRPr lang="en-US" sz="800" dirty="0"/>
          </a:p>
          <a:p>
            <a:pPr marL="127000" indent="-127000">
              <a:lnSpc>
                <a:spcPts val="1056"/>
              </a:lnSpc>
              <a:spcAft>
                <a:spcPts val="500"/>
              </a:spcAft>
              <a:buSzPct val="100000"/>
              <a:buChar char="•"/>
            </a:pPr>
            <a:r>
              <a:rPr lang="en-US" sz="80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Project Admin permission to import automation rules</a:t>
            </a:r>
            <a:endParaRPr lang="en-US" sz="800" dirty="0"/>
          </a:p>
          <a:p>
            <a:pPr marL="127000" indent="-127000">
              <a:lnSpc>
                <a:spcPts val="1056"/>
              </a:lnSpc>
              <a:spcAft>
                <a:spcPts val="500"/>
              </a:spcAft>
              <a:buSzPct val="100000"/>
              <a:buChar char="•"/>
            </a:pPr>
            <a:r>
              <a:rPr lang="en-US" sz="80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Import via Project Settings → Automation → Import rule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26F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5548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5664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5781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15898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36015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6132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76248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6365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6482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36599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56716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76832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96949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5548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75664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95781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5898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36015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56132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76248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96365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16482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36599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76832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96949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55548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75664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95781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15898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36015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56132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76248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96365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6482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36599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56716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76832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96949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55548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75664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95781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15898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36015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56132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76248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96365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116482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36599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56716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76832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96949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55548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75664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95781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15898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36015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56132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76248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96365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116482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36599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56716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76832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96949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55548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75664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95781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015898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36015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56132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76248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96365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116482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36599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56716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76832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96949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55548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75664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95781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015898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6015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56132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76248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96365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116482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36599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56716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76832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96949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55548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75664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95781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015898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36015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56132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76248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96365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116482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36599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56716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76832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96949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57200" y="365760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· JIRA AUTOMATION</a:t>
            </a:r>
            <a:endParaRPr lang="en-US" sz="950" dirty="0"/>
          </a:p>
        </p:txBody>
      </p:sp>
      <p:sp>
        <p:nvSpPr>
          <p:cNvPr id="107" name="Text 105"/>
          <p:cNvSpPr/>
          <p:nvPr/>
        </p:nvSpPr>
        <p:spPr>
          <a:xfrm>
            <a:off x="457200" y="621792"/>
            <a:ext cx="112772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Auto-close stale 'Completed' Incidents</a:t>
            </a:r>
            <a:endParaRPr lang="en-US" sz="1800" dirty="0"/>
          </a:p>
        </p:txBody>
      </p:sp>
      <p:sp>
        <p:nvSpPr>
          <p:cNvPr id="108" name="Shape 106"/>
          <p:cNvSpPr/>
          <p:nvPr/>
        </p:nvSpPr>
        <p:spPr>
          <a:xfrm>
            <a:off x="457200" y="1115568"/>
            <a:ext cx="960120" cy="41148"/>
          </a:xfrm>
          <a:prstGeom prst="rect">
            <a:avLst/>
          </a:prstGeom>
          <a:solidFill>
            <a:srgbClr val="1D7AFC"/>
          </a:solidFill>
          <a:ln w="12700">
            <a:solidFill>
              <a:srgbClr val="1D7AFC"/>
            </a:solidFill>
            <a:prstDash val="solid"/>
          </a:ln>
        </p:spPr>
      </p:sp>
      <p:sp>
        <p:nvSpPr>
          <p:cNvPr id="109" name="Text 107"/>
          <p:cNvSpPr/>
          <p:nvPr/>
        </p:nvSpPr>
        <p:spPr>
          <a:xfrm>
            <a:off x="457200" y="1271016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Jira Automation  ·  Risk: low</a:t>
            </a:r>
            <a:endParaRPr lang="en-US" sz="850" dirty="0"/>
          </a:p>
        </p:txBody>
      </p:sp>
      <p:sp>
        <p:nvSpPr>
          <p:cNvPr id="110" name="Shape 108"/>
          <p:cNvSpPr/>
          <p:nvPr/>
        </p:nvSpPr>
        <p:spPr>
          <a:xfrm>
            <a:off x="457200" y="1545336"/>
            <a:ext cx="6720840" cy="804672"/>
          </a:xfrm>
          <a:prstGeom prst="roundRect">
            <a:avLst>
              <a:gd name="adj" fmla="val 5682"/>
            </a:avLst>
          </a:prstGeom>
          <a:solidFill>
            <a:srgbClr val="E9F2FF"/>
          </a:solidFill>
          <a:ln w="10160">
            <a:solidFill>
              <a:srgbClr val="A6C5F2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1" name="Shape 109"/>
          <p:cNvSpPr/>
          <p:nvPr/>
        </p:nvSpPr>
        <p:spPr>
          <a:xfrm>
            <a:off x="457200" y="1627632"/>
            <a:ext cx="45720" cy="640080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12" name="Text 110"/>
          <p:cNvSpPr/>
          <p:nvPr/>
        </p:nvSpPr>
        <p:spPr>
          <a:xfrm>
            <a:off x="621792" y="1655064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PURPOSE</a:t>
            </a:r>
            <a:endParaRPr lang="en-US" sz="820" dirty="0"/>
          </a:p>
        </p:txBody>
      </p:sp>
      <p:sp>
        <p:nvSpPr>
          <p:cNvPr id="113" name="Text 111"/>
          <p:cNvSpPr/>
          <p:nvPr/>
        </p:nvSpPr>
        <p:spPr>
          <a:xfrm>
            <a:off x="621792" y="1856232"/>
            <a:ext cx="639165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30"/>
              </a:lnSpc>
              <a:buNone/>
            </a:pPr>
            <a:r>
              <a:rPr lang="en-US" sz="92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Automatically transitions incidents from 'Completed' to 'Closed' after 5 days of inactivity. This addresses the average 7-day delay observed in the data for the 'Completed -&gt; Closed' transition.</a:t>
            </a:r>
            <a:endParaRPr lang="en-US" sz="920" dirty="0"/>
          </a:p>
        </p:txBody>
      </p:sp>
      <p:sp>
        <p:nvSpPr>
          <p:cNvPr id="114" name="Shape 112"/>
          <p:cNvSpPr/>
          <p:nvPr/>
        </p:nvSpPr>
        <p:spPr>
          <a:xfrm>
            <a:off x="457200" y="2514600"/>
            <a:ext cx="6720840" cy="1316736"/>
          </a:xfrm>
          <a:prstGeom prst="roundRect">
            <a:avLst>
              <a:gd name="adj" fmla="val 3472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5" name="Shape 113"/>
          <p:cNvSpPr/>
          <p:nvPr/>
        </p:nvSpPr>
        <p:spPr>
          <a:xfrm>
            <a:off x="457200" y="2596896"/>
            <a:ext cx="45720" cy="1152144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16" name="Text 114"/>
          <p:cNvSpPr/>
          <p:nvPr/>
        </p:nvSpPr>
        <p:spPr>
          <a:xfrm>
            <a:off x="621792" y="2633472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TRIGGER</a:t>
            </a:r>
            <a:endParaRPr lang="en-US" sz="820" dirty="0"/>
          </a:p>
        </p:txBody>
      </p:sp>
      <p:sp>
        <p:nvSpPr>
          <p:cNvPr id="117" name="Text 115"/>
          <p:cNvSpPr/>
          <p:nvPr/>
        </p:nvSpPr>
        <p:spPr>
          <a:xfrm>
            <a:off x="1828800" y="2624328"/>
            <a:ext cx="5166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Scheduled Jql</a:t>
            </a:r>
            <a:endParaRPr lang="en-US" sz="950" dirty="0"/>
          </a:p>
        </p:txBody>
      </p:sp>
      <p:sp>
        <p:nvSpPr>
          <p:cNvPr id="118" name="Text 116"/>
          <p:cNvSpPr/>
          <p:nvPr/>
        </p:nvSpPr>
        <p:spPr>
          <a:xfrm>
            <a:off x="621792" y="2916936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626F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JQL</a:t>
            </a:r>
            <a:endParaRPr lang="en-US" sz="820" dirty="0"/>
          </a:p>
        </p:txBody>
      </p:sp>
      <p:sp>
        <p:nvSpPr>
          <p:cNvPr id="119" name="Text 117"/>
          <p:cNvSpPr/>
          <p:nvPr/>
        </p:nvSpPr>
        <p:spPr>
          <a:xfrm>
            <a:off x="1828800" y="2898648"/>
            <a:ext cx="5166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100"/>
              </a:lnSpc>
              <a:buNone/>
            </a:pPr>
            <a:r>
              <a:rPr lang="en-US" sz="860" dirty="0">
                <a:solidFill>
                  <a:srgbClr val="4454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status = Completed AND updated &lt;= -5d AND issuetype = 'Work Type = Incident'</a:t>
            </a:r>
            <a:endParaRPr lang="en-US" sz="860" dirty="0"/>
          </a:p>
        </p:txBody>
      </p:sp>
      <p:sp>
        <p:nvSpPr>
          <p:cNvPr id="120" name="Text 118"/>
          <p:cNvSpPr/>
          <p:nvPr/>
        </p:nvSpPr>
        <p:spPr>
          <a:xfrm>
            <a:off x="621792" y="3300984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626F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SCHEDULE</a:t>
            </a:r>
            <a:endParaRPr lang="en-US" sz="820" dirty="0"/>
          </a:p>
        </p:txBody>
      </p:sp>
      <p:sp>
        <p:nvSpPr>
          <p:cNvPr id="121" name="Text 119"/>
          <p:cNvSpPr/>
          <p:nvPr/>
        </p:nvSpPr>
        <p:spPr>
          <a:xfrm>
            <a:off x="1828800" y="3282696"/>
            <a:ext cx="5166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100"/>
              </a:lnSpc>
              <a:buNone/>
            </a:pPr>
            <a:r>
              <a:rPr lang="en-US" sz="860" dirty="0">
                <a:solidFill>
                  <a:srgbClr val="4454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 0 9 ? * MON-FRI *</a:t>
            </a:r>
            <a:endParaRPr lang="en-US" sz="860" dirty="0"/>
          </a:p>
        </p:txBody>
      </p:sp>
      <p:sp>
        <p:nvSpPr>
          <p:cNvPr id="122" name="Shape 120"/>
          <p:cNvSpPr/>
          <p:nvPr/>
        </p:nvSpPr>
        <p:spPr>
          <a:xfrm>
            <a:off x="457200" y="3959352"/>
            <a:ext cx="3278124" cy="2304288"/>
          </a:xfrm>
          <a:prstGeom prst="roundRect">
            <a:avLst>
              <a:gd name="adj" fmla="val 1984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3" name="Shape 121"/>
          <p:cNvSpPr/>
          <p:nvPr/>
        </p:nvSpPr>
        <p:spPr>
          <a:xfrm>
            <a:off x="457200" y="4041648"/>
            <a:ext cx="45720" cy="2139696"/>
          </a:xfrm>
          <a:prstGeom prst="rect">
            <a:avLst/>
          </a:prstGeom>
          <a:solidFill>
            <a:srgbClr val="216E4E"/>
          </a:solidFill>
          <a:ln/>
        </p:spPr>
      </p:sp>
      <p:sp>
        <p:nvSpPr>
          <p:cNvPr id="124" name="Text 122"/>
          <p:cNvSpPr/>
          <p:nvPr/>
        </p:nvSpPr>
        <p:spPr>
          <a:xfrm>
            <a:off x="603504" y="4087368"/>
            <a:ext cx="30038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216E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ACTIONS</a:t>
            </a:r>
            <a:endParaRPr lang="en-US" sz="820" dirty="0"/>
          </a:p>
        </p:txBody>
      </p:sp>
      <p:sp>
        <p:nvSpPr>
          <p:cNvPr id="125" name="Text 123"/>
          <p:cNvSpPr/>
          <p:nvPr/>
        </p:nvSpPr>
        <p:spPr>
          <a:xfrm>
            <a:off x="603504" y="4325112"/>
            <a:ext cx="2985516" cy="18470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Transition Issue → Completed - Closed</a:t>
            </a:r>
            <a:endParaRPr lang="en-US" sz="860" dirty="0"/>
          </a:p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 Comment “This incident has been automatically closed after 5 days in the 'Completed' status due…”</a:t>
            </a:r>
            <a:endParaRPr lang="en-US" sz="860" dirty="0"/>
          </a:p>
        </p:txBody>
      </p:sp>
      <p:sp>
        <p:nvSpPr>
          <p:cNvPr id="126" name="Shape 124"/>
          <p:cNvSpPr/>
          <p:nvPr/>
        </p:nvSpPr>
        <p:spPr>
          <a:xfrm>
            <a:off x="3899916" y="3959352"/>
            <a:ext cx="3278124" cy="2304288"/>
          </a:xfrm>
          <a:prstGeom prst="roundRect">
            <a:avLst>
              <a:gd name="adj" fmla="val 1984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7" name="Shape 125"/>
          <p:cNvSpPr/>
          <p:nvPr/>
        </p:nvSpPr>
        <p:spPr>
          <a:xfrm>
            <a:off x="3899916" y="4041648"/>
            <a:ext cx="45720" cy="2139696"/>
          </a:xfrm>
          <a:prstGeom prst="rect">
            <a:avLst/>
          </a:prstGeom>
          <a:solidFill>
            <a:srgbClr val="1D7AFC"/>
          </a:solidFill>
          <a:ln/>
        </p:spPr>
      </p:sp>
      <p:sp>
        <p:nvSpPr>
          <p:cNvPr id="128" name="Text 126"/>
          <p:cNvSpPr/>
          <p:nvPr/>
        </p:nvSpPr>
        <p:spPr>
          <a:xfrm>
            <a:off x="4046220" y="4087368"/>
            <a:ext cx="30038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1D7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EXPECTED BENEFIT / EVIDENCE</a:t>
            </a:r>
            <a:endParaRPr lang="en-US" sz="820" dirty="0"/>
          </a:p>
        </p:txBody>
      </p:sp>
      <p:sp>
        <p:nvSpPr>
          <p:cNvPr id="129" name="Text 127"/>
          <p:cNvSpPr/>
          <p:nvPr/>
        </p:nvSpPr>
        <p:spPr>
          <a:xfrm>
            <a:off x="4046220" y="4325112"/>
            <a:ext cx="2985516" cy="18470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00"/>
              </a:lnSpc>
              <a:buNone/>
            </a:pPr>
            <a:r>
              <a:rPr lang="en-US" sz="88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Evidence-backed automation opportunity generated from process analysis.</a:t>
            </a:r>
            <a:endParaRPr lang="en-US" sz="880" dirty="0"/>
          </a:p>
        </p:txBody>
      </p:sp>
      <p:sp>
        <p:nvSpPr>
          <p:cNvPr id="130" name="Shape 128"/>
          <p:cNvSpPr/>
          <p:nvPr/>
        </p:nvSpPr>
        <p:spPr>
          <a:xfrm>
            <a:off x="7342632" y="1545336"/>
            <a:ext cx="4391863" cy="4718304"/>
          </a:xfrm>
          <a:prstGeom prst="roundRect">
            <a:avLst>
              <a:gd name="adj" fmla="val 1041"/>
            </a:avLst>
          </a:prstGeom>
          <a:solidFill>
            <a:srgbClr val="1E2432"/>
          </a:solidFill>
          <a:ln w="10160">
            <a:solidFill>
              <a:srgbClr val="38445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31" name="Shape 129"/>
          <p:cNvSpPr/>
          <p:nvPr/>
        </p:nvSpPr>
        <p:spPr>
          <a:xfrm>
            <a:off x="7342632" y="1627632"/>
            <a:ext cx="45720" cy="4553712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32" name="Text 130"/>
          <p:cNvSpPr/>
          <p:nvPr/>
        </p:nvSpPr>
        <p:spPr>
          <a:xfrm>
            <a:off x="7488936" y="1691640"/>
            <a:ext cx="409925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B9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IMPORTABLE JSON</a:t>
            </a:r>
            <a:endParaRPr lang="en-US" sz="820" dirty="0"/>
          </a:p>
        </p:txBody>
      </p:sp>
      <p:sp>
        <p:nvSpPr>
          <p:cNvPr id="133" name="Text 131"/>
          <p:cNvSpPr/>
          <p:nvPr/>
        </p:nvSpPr>
        <p:spPr>
          <a:xfrm>
            <a:off x="7488936" y="1965960"/>
            <a:ext cx="4099255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b="1" spc="8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STATE</a:t>
            </a:r>
            <a:endParaRPr lang="en-US" sz="680" dirty="0"/>
          </a:p>
        </p:txBody>
      </p:sp>
      <p:sp>
        <p:nvSpPr>
          <p:cNvPr id="134" name="Text 132"/>
          <p:cNvSpPr/>
          <p:nvPr/>
        </p:nvSpPr>
        <p:spPr>
          <a:xfrm>
            <a:off x="7488936" y="2121408"/>
            <a:ext cx="40992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950"/>
              </a:lnSpc>
              <a:buNone/>
            </a:pPr>
            <a:r>
              <a:rPr lang="en-US" sz="760" dirty="0">
                <a:solidFill>
                  <a:srgbClr val="E8E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ENABLED</a:t>
            </a:r>
            <a:endParaRPr lang="en-US" sz="760" dirty="0"/>
          </a:p>
        </p:txBody>
      </p:sp>
      <p:sp>
        <p:nvSpPr>
          <p:cNvPr id="135" name="Text 133"/>
          <p:cNvSpPr/>
          <p:nvPr/>
        </p:nvSpPr>
        <p:spPr>
          <a:xfrm>
            <a:off x="7488936" y="2468880"/>
            <a:ext cx="4099255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b="1" spc="8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TRIGGER</a:t>
            </a:r>
            <a:endParaRPr lang="en-US" sz="680" dirty="0"/>
          </a:p>
        </p:txBody>
      </p:sp>
      <p:sp>
        <p:nvSpPr>
          <p:cNvPr id="136" name="Text 134"/>
          <p:cNvSpPr/>
          <p:nvPr/>
        </p:nvSpPr>
        <p:spPr>
          <a:xfrm>
            <a:off x="7488936" y="2624328"/>
            <a:ext cx="40992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950"/>
              </a:lnSpc>
              <a:buNone/>
            </a:pPr>
            <a:r>
              <a:rPr lang="en-US" sz="760" dirty="0">
                <a:solidFill>
                  <a:srgbClr val="E8E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Jira Jql Scheduled</a:t>
            </a:r>
            <a:endParaRPr lang="en-US" sz="760" dirty="0"/>
          </a:p>
        </p:txBody>
      </p:sp>
      <p:sp>
        <p:nvSpPr>
          <p:cNvPr id="137" name="Text 135"/>
          <p:cNvSpPr/>
          <p:nvPr/>
        </p:nvSpPr>
        <p:spPr>
          <a:xfrm>
            <a:off x="7488936" y="2971800"/>
            <a:ext cx="4099255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b="1" spc="8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SCHEDULE</a:t>
            </a:r>
            <a:endParaRPr lang="en-US" sz="680" dirty="0"/>
          </a:p>
        </p:txBody>
      </p:sp>
      <p:sp>
        <p:nvSpPr>
          <p:cNvPr id="138" name="Text 136"/>
          <p:cNvSpPr/>
          <p:nvPr/>
        </p:nvSpPr>
        <p:spPr>
          <a:xfrm>
            <a:off x="7488936" y="3127248"/>
            <a:ext cx="40992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950"/>
              </a:lnSpc>
              <a:buNone/>
            </a:pPr>
            <a:r>
              <a:rPr lang="en-US" sz="760" dirty="0">
                <a:solidFill>
                  <a:srgbClr val="E8EE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 0 9 ? * MON-FRI *</a:t>
            </a:r>
            <a:endParaRPr lang="en-US" sz="760" dirty="0"/>
          </a:p>
        </p:txBody>
      </p:sp>
      <p:sp>
        <p:nvSpPr>
          <p:cNvPr id="139" name="Text 137"/>
          <p:cNvSpPr/>
          <p:nvPr/>
        </p:nvSpPr>
        <p:spPr>
          <a:xfrm>
            <a:off x="7488936" y="3474720"/>
            <a:ext cx="4099255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b="1" spc="8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JQL</a:t>
            </a:r>
            <a:endParaRPr lang="en-US" sz="680" dirty="0"/>
          </a:p>
        </p:txBody>
      </p:sp>
      <p:sp>
        <p:nvSpPr>
          <p:cNvPr id="140" name="Text 138"/>
          <p:cNvSpPr/>
          <p:nvPr/>
        </p:nvSpPr>
        <p:spPr>
          <a:xfrm>
            <a:off x="7488936" y="3630168"/>
            <a:ext cx="409925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950"/>
              </a:lnSpc>
              <a:buNone/>
            </a:pPr>
            <a:r>
              <a:rPr lang="en-US" sz="760" dirty="0">
                <a:solidFill>
                  <a:srgbClr val="E8EE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status = Completed AND updated &lt;= -5d AND issuetype = 'Work Type = Incident'</a:t>
            </a:r>
            <a:endParaRPr lang="en-US" sz="760" dirty="0"/>
          </a:p>
        </p:txBody>
      </p:sp>
      <p:sp>
        <p:nvSpPr>
          <p:cNvPr id="141" name="Text 139"/>
          <p:cNvSpPr/>
          <p:nvPr/>
        </p:nvSpPr>
        <p:spPr>
          <a:xfrm>
            <a:off x="7488936" y="4251960"/>
            <a:ext cx="4099255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b="1" spc="8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ACTIONS</a:t>
            </a:r>
            <a:endParaRPr lang="en-US" sz="680" dirty="0"/>
          </a:p>
        </p:txBody>
      </p:sp>
      <p:sp>
        <p:nvSpPr>
          <p:cNvPr id="142" name="Text 140"/>
          <p:cNvSpPr/>
          <p:nvPr/>
        </p:nvSpPr>
        <p:spPr>
          <a:xfrm>
            <a:off x="7488936" y="4407408"/>
            <a:ext cx="40992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950"/>
              </a:lnSpc>
              <a:buNone/>
            </a:pPr>
            <a:r>
              <a:rPr lang="en-US" sz="760" dirty="0">
                <a:solidFill>
                  <a:srgbClr val="E8E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Jira Issue Transition, Jira Comment Add</a:t>
            </a:r>
            <a:endParaRPr lang="en-US" sz="760" dirty="0"/>
          </a:p>
        </p:txBody>
      </p:sp>
      <p:sp>
        <p:nvSpPr>
          <p:cNvPr id="143" name="Text 141"/>
          <p:cNvSpPr/>
          <p:nvPr/>
        </p:nvSpPr>
        <p:spPr>
          <a:xfrm>
            <a:off x="7488936" y="5925312"/>
            <a:ext cx="4099255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lnSpc>
                <a:spcPts val="900"/>
              </a:lnSpc>
              <a:buNone/>
            </a:pPr>
            <a:r>
              <a:rPr lang="en-US" sz="700" i="1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importable JSON is in the JSON export.</a:t>
            </a:r>
            <a:endParaRPr lang="en-US" sz="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26F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5548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5664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5781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15898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36015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6132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76248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6365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6482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36599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56716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76832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96949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5548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75664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95781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5898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36015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56132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76248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96365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16482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36599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76832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96949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55548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75664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95781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15898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36015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56132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76248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96365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6482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36599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56716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76832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96949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55548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75664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95781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15898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36015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56132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76248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96365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116482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36599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56716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76832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96949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55548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75664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95781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15898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36015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56132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76248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96365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116482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36599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56716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76832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96949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55548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75664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95781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015898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36015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56132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76248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96365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116482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36599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56716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76832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96949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55548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75664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95781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015898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6015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56132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76248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96365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116482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36599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56716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76832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96949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55548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75664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95781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015898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36015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56132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76248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96365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116482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36599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56716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76832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96949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57200" y="365760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· JIRA AUTOMATION</a:t>
            </a:r>
            <a:endParaRPr lang="en-US" sz="950" dirty="0"/>
          </a:p>
        </p:txBody>
      </p:sp>
      <p:sp>
        <p:nvSpPr>
          <p:cNvPr id="107" name="Text 105"/>
          <p:cNvSpPr/>
          <p:nvPr/>
        </p:nvSpPr>
        <p:spPr>
          <a:xfrm>
            <a:off x="457200" y="621792"/>
            <a:ext cx="112772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Nudge stale 'Pending' Incidents</a:t>
            </a:r>
            <a:endParaRPr lang="en-US" sz="1800" dirty="0"/>
          </a:p>
        </p:txBody>
      </p:sp>
      <p:sp>
        <p:nvSpPr>
          <p:cNvPr id="108" name="Shape 106"/>
          <p:cNvSpPr/>
          <p:nvPr/>
        </p:nvSpPr>
        <p:spPr>
          <a:xfrm>
            <a:off x="457200" y="1115568"/>
            <a:ext cx="960120" cy="41148"/>
          </a:xfrm>
          <a:prstGeom prst="rect">
            <a:avLst/>
          </a:prstGeom>
          <a:solidFill>
            <a:srgbClr val="1D7AFC"/>
          </a:solidFill>
          <a:ln w="12700">
            <a:solidFill>
              <a:srgbClr val="1D7AFC"/>
            </a:solidFill>
            <a:prstDash val="solid"/>
          </a:ln>
        </p:spPr>
      </p:sp>
      <p:sp>
        <p:nvSpPr>
          <p:cNvPr id="109" name="Text 107"/>
          <p:cNvSpPr/>
          <p:nvPr/>
        </p:nvSpPr>
        <p:spPr>
          <a:xfrm>
            <a:off x="457200" y="1271016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Jira Automation  ·  Risk: low</a:t>
            </a:r>
            <a:endParaRPr lang="en-US" sz="850" dirty="0"/>
          </a:p>
        </p:txBody>
      </p:sp>
      <p:sp>
        <p:nvSpPr>
          <p:cNvPr id="110" name="Shape 108"/>
          <p:cNvSpPr/>
          <p:nvPr/>
        </p:nvSpPr>
        <p:spPr>
          <a:xfrm>
            <a:off x="457200" y="1545336"/>
            <a:ext cx="6720840" cy="804672"/>
          </a:xfrm>
          <a:prstGeom prst="roundRect">
            <a:avLst>
              <a:gd name="adj" fmla="val 5682"/>
            </a:avLst>
          </a:prstGeom>
          <a:solidFill>
            <a:srgbClr val="E9F2FF"/>
          </a:solidFill>
          <a:ln w="10160">
            <a:solidFill>
              <a:srgbClr val="A6C5F2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1" name="Shape 109"/>
          <p:cNvSpPr/>
          <p:nvPr/>
        </p:nvSpPr>
        <p:spPr>
          <a:xfrm>
            <a:off x="457200" y="1627632"/>
            <a:ext cx="45720" cy="640080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12" name="Text 110"/>
          <p:cNvSpPr/>
          <p:nvPr/>
        </p:nvSpPr>
        <p:spPr>
          <a:xfrm>
            <a:off x="621792" y="1655064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PURPOSE</a:t>
            </a:r>
            <a:endParaRPr lang="en-US" sz="820" dirty="0"/>
          </a:p>
        </p:txBody>
      </p:sp>
      <p:sp>
        <p:nvSpPr>
          <p:cNvPr id="113" name="Text 111"/>
          <p:cNvSpPr/>
          <p:nvPr/>
        </p:nvSpPr>
        <p:spPr>
          <a:xfrm>
            <a:off x="621792" y="1856232"/>
            <a:ext cx="639165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30"/>
              </a:lnSpc>
              <a:buNone/>
            </a:pPr>
            <a:r>
              <a:rPr lang="en-US" sz="92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Adds a reminder comment to incidents that have been in 'Pending' for 3 days. This is based on the evidence that tickets wait in 'Pending' for an average of 47 hours (~2 days) before being actioned.</a:t>
            </a:r>
            <a:endParaRPr lang="en-US" sz="920" dirty="0"/>
          </a:p>
        </p:txBody>
      </p:sp>
      <p:sp>
        <p:nvSpPr>
          <p:cNvPr id="114" name="Shape 112"/>
          <p:cNvSpPr/>
          <p:nvPr/>
        </p:nvSpPr>
        <p:spPr>
          <a:xfrm>
            <a:off x="457200" y="2514600"/>
            <a:ext cx="6720840" cy="1316736"/>
          </a:xfrm>
          <a:prstGeom prst="roundRect">
            <a:avLst>
              <a:gd name="adj" fmla="val 3472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5" name="Shape 113"/>
          <p:cNvSpPr/>
          <p:nvPr/>
        </p:nvSpPr>
        <p:spPr>
          <a:xfrm>
            <a:off x="457200" y="2596896"/>
            <a:ext cx="45720" cy="1152144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16" name="Text 114"/>
          <p:cNvSpPr/>
          <p:nvPr/>
        </p:nvSpPr>
        <p:spPr>
          <a:xfrm>
            <a:off x="621792" y="2633472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TRIGGER</a:t>
            </a:r>
            <a:endParaRPr lang="en-US" sz="820" dirty="0"/>
          </a:p>
        </p:txBody>
      </p:sp>
      <p:sp>
        <p:nvSpPr>
          <p:cNvPr id="117" name="Text 115"/>
          <p:cNvSpPr/>
          <p:nvPr/>
        </p:nvSpPr>
        <p:spPr>
          <a:xfrm>
            <a:off x="1828800" y="2624328"/>
            <a:ext cx="5166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Scheduled Jql</a:t>
            </a:r>
            <a:endParaRPr lang="en-US" sz="950" dirty="0"/>
          </a:p>
        </p:txBody>
      </p:sp>
      <p:sp>
        <p:nvSpPr>
          <p:cNvPr id="118" name="Text 116"/>
          <p:cNvSpPr/>
          <p:nvPr/>
        </p:nvSpPr>
        <p:spPr>
          <a:xfrm>
            <a:off x="621792" y="2916936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626F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JQL</a:t>
            </a:r>
            <a:endParaRPr lang="en-US" sz="820" dirty="0"/>
          </a:p>
        </p:txBody>
      </p:sp>
      <p:sp>
        <p:nvSpPr>
          <p:cNvPr id="119" name="Text 117"/>
          <p:cNvSpPr/>
          <p:nvPr/>
        </p:nvSpPr>
        <p:spPr>
          <a:xfrm>
            <a:off x="1828800" y="2898648"/>
            <a:ext cx="5166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100"/>
              </a:lnSpc>
              <a:buNone/>
            </a:pPr>
            <a:r>
              <a:rPr lang="en-US" sz="860" dirty="0">
                <a:solidFill>
                  <a:srgbClr val="4454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status = Pending AND updated &lt;= -3d AND issuetype = 'Work Type = Incident'</a:t>
            </a:r>
            <a:endParaRPr lang="en-US" sz="860" dirty="0"/>
          </a:p>
        </p:txBody>
      </p:sp>
      <p:sp>
        <p:nvSpPr>
          <p:cNvPr id="120" name="Text 118"/>
          <p:cNvSpPr/>
          <p:nvPr/>
        </p:nvSpPr>
        <p:spPr>
          <a:xfrm>
            <a:off x="621792" y="3300984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626F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SCHEDULE</a:t>
            </a:r>
            <a:endParaRPr lang="en-US" sz="820" dirty="0"/>
          </a:p>
        </p:txBody>
      </p:sp>
      <p:sp>
        <p:nvSpPr>
          <p:cNvPr id="121" name="Text 119"/>
          <p:cNvSpPr/>
          <p:nvPr/>
        </p:nvSpPr>
        <p:spPr>
          <a:xfrm>
            <a:off x="1828800" y="3282696"/>
            <a:ext cx="5166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100"/>
              </a:lnSpc>
              <a:buNone/>
            </a:pPr>
            <a:r>
              <a:rPr lang="en-US" sz="860" dirty="0">
                <a:solidFill>
                  <a:srgbClr val="4454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 0 9 ? * MON-FRI *</a:t>
            </a:r>
            <a:endParaRPr lang="en-US" sz="860" dirty="0"/>
          </a:p>
        </p:txBody>
      </p:sp>
      <p:sp>
        <p:nvSpPr>
          <p:cNvPr id="122" name="Shape 120"/>
          <p:cNvSpPr/>
          <p:nvPr/>
        </p:nvSpPr>
        <p:spPr>
          <a:xfrm>
            <a:off x="457200" y="3959352"/>
            <a:ext cx="3278124" cy="2304288"/>
          </a:xfrm>
          <a:prstGeom prst="roundRect">
            <a:avLst>
              <a:gd name="adj" fmla="val 1984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3" name="Shape 121"/>
          <p:cNvSpPr/>
          <p:nvPr/>
        </p:nvSpPr>
        <p:spPr>
          <a:xfrm>
            <a:off x="457200" y="4041648"/>
            <a:ext cx="45720" cy="2139696"/>
          </a:xfrm>
          <a:prstGeom prst="rect">
            <a:avLst/>
          </a:prstGeom>
          <a:solidFill>
            <a:srgbClr val="216E4E"/>
          </a:solidFill>
          <a:ln/>
        </p:spPr>
      </p:sp>
      <p:sp>
        <p:nvSpPr>
          <p:cNvPr id="124" name="Text 122"/>
          <p:cNvSpPr/>
          <p:nvPr/>
        </p:nvSpPr>
        <p:spPr>
          <a:xfrm>
            <a:off x="603504" y="4087368"/>
            <a:ext cx="30038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216E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ACTIONS</a:t>
            </a:r>
            <a:endParaRPr lang="en-US" sz="820" dirty="0"/>
          </a:p>
        </p:txBody>
      </p:sp>
      <p:sp>
        <p:nvSpPr>
          <p:cNvPr id="125" name="Text 123"/>
          <p:cNvSpPr/>
          <p:nvPr/>
        </p:nvSpPr>
        <p:spPr>
          <a:xfrm>
            <a:off x="603504" y="4325112"/>
            <a:ext cx="2985516" cy="18470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 Comment “This incident is currently in 'Pending' and awaiting a response. Please provide an…”</a:t>
            </a:r>
            <a:endParaRPr lang="en-US" sz="860" dirty="0"/>
          </a:p>
        </p:txBody>
      </p:sp>
      <p:sp>
        <p:nvSpPr>
          <p:cNvPr id="126" name="Shape 124"/>
          <p:cNvSpPr/>
          <p:nvPr/>
        </p:nvSpPr>
        <p:spPr>
          <a:xfrm>
            <a:off x="3899916" y="3959352"/>
            <a:ext cx="3278124" cy="2304288"/>
          </a:xfrm>
          <a:prstGeom prst="roundRect">
            <a:avLst>
              <a:gd name="adj" fmla="val 1984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7" name="Shape 125"/>
          <p:cNvSpPr/>
          <p:nvPr/>
        </p:nvSpPr>
        <p:spPr>
          <a:xfrm>
            <a:off x="3899916" y="4041648"/>
            <a:ext cx="45720" cy="2139696"/>
          </a:xfrm>
          <a:prstGeom prst="rect">
            <a:avLst/>
          </a:prstGeom>
          <a:solidFill>
            <a:srgbClr val="1D7AFC"/>
          </a:solidFill>
          <a:ln/>
        </p:spPr>
      </p:sp>
      <p:sp>
        <p:nvSpPr>
          <p:cNvPr id="128" name="Text 126"/>
          <p:cNvSpPr/>
          <p:nvPr/>
        </p:nvSpPr>
        <p:spPr>
          <a:xfrm>
            <a:off x="4046220" y="4087368"/>
            <a:ext cx="30038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1D7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EXPECTED BENEFIT / EVIDENCE</a:t>
            </a:r>
            <a:endParaRPr lang="en-US" sz="820" dirty="0"/>
          </a:p>
        </p:txBody>
      </p:sp>
      <p:sp>
        <p:nvSpPr>
          <p:cNvPr id="129" name="Text 127"/>
          <p:cNvSpPr/>
          <p:nvPr/>
        </p:nvSpPr>
        <p:spPr>
          <a:xfrm>
            <a:off x="4046220" y="4325112"/>
            <a:ext cx="2985516" cy="18470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00"/>
              </a:lnSpc>
              <a:buNone/>
            </a:pPr>
            <a:r>
              <a:rPr lang="en-US" sz="88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Evidence-backed automation opportunity generated from process analysis.</a:t>
            </a:r>
            <a:endParaRPr lang="en-US" sz="880" dirty="0"/>
          </a:p>
        </p:txBody>
      </p:sp>
      <p:sp>
        <p:nvSpPr>
          <p:cNvPr id="130" name="Shape 128"/>
          <p:cNvSpPr/>
          <p:nvPr/>
        </p:nvSpPr>
        <p:spPr>
          <a:xfrm>
            <a:off x="7342632" y="1545336"/>
            <a:ext cx="4391863" cy="4718304"/>
          </a:xfrm>
          <a:prstGeom prst="roundRect">
            <a:avLst>
              <a:gd name="adj" fmla="val 1041"/>
            </a:avLst>
          </a:prstGeom>
          <a:solidFill>
            <a:srgbClr val="1E2432"/>
          </a:solidFill>
          <a:ln w="10160">
            <a:solidFill>
              <a:srgbClr val="38445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31" name="Shape 129"/>
          <p:cNvSpPr/>
          <p:nvPr/>
        </p:nvSpPr>
        <p:spPr>
          <a:xfrm>
            <a:off x="7342632" y="1627632"/>
            <a:ext cx="45720" cy="4553712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32" name="Text 130"/>
          <p:cNvSpPr/>
          <p:nvPr/>
        </p:nvSpPr>
        <p:spPr>
          <a:xfrm>
            <a:off x="7488936" y="1691640"/>
            <a:ext cx="409925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B9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IMPORTABLE JSON</a:t>
            </a:r>
            <a:endParaRPr lang="en-US" sz="820" dirty="0"/>
          </a:p>
        </p:txBody>
      </p:sp>
      <p:sp>
        <p:nvSpPr>
          <p:cNvPr id="133" name="Text 131"/>
          <p:cNvSpPr/>
          <p:nvPr/>
        </p:nvSpPr>
        <p:spPr>
          <a:xfrm>
            <a:off x="7488936" y="1965960"/>
            <a:ext cx="4099255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b="1" spc="8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STATE</a:t>
            </a:r>
            <a:endParaRPr lang="en-US" sz="680" dirty="0"/>
          </a:p>
        </p:txBody>
      </p:sp>
      <p:sp>
        <p:nvSpPr>
          <p:cNvPr id="134" name="Text 132"/>
          <p:cNvSpPr/>
          <p:nvPr/>
        </p:nvSpPr>
        <p:spPr>
          <a:xfrm>
            <a:off x="7488936" y="2121408"/>
            <a:ext cx="40992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950"/>
              </a:lnSpc>
              <a:buNone/>
            </a:pPr>
            <a:r>
              <a:rPr lang="en-US" sz="760" dirty="0">
                <a:solidFill>
                  <a:srgbClr val="E8E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ENABLED</a:t>
            </a:r>
            <a:endParaRPr lang="en-US" sz="760" dirty="0"/>
          </a:p>
        </p:txBody>
      </p:sp>
      <p:sp>
        <p:nvSpPr>
          <p:cNvPr id="135" name="Text 133"/>
          <p:cNvSpPr/>
          <p:nvPr/>
        </p:nvSpPr>
        <p:spPr>
          <a:xfrm>
            <a:off x="7488936" y="2468880"/>
            <a:ext cx="4099255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b="1" spc="8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TRIGGER</a:t>
            </a:r>
            <a:endParaRPr lang="en-US" sz="680" dirty="0"/>
          </a:p>
        </p:txBody>
      </p:sp>
      <p:sp>
        <p:nvSpPr>
          <p:cNvPr id="136" name="Text 134"/>
          <p:cNvSpPr/>
          <p:nvPr/>
        </p:nvSpPr>
        <p:spPr>
          <a:xfrm>
            <a:off x="7488936" y="2624328"/>
            <a:ext cx="40992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950"/>
              </a:lnSpc>
              <a:buNone/>
            </a:pPr>
            <a:r>
              <a:rPr lang="en-US" sz="760" dirty="0">
                <a:solidFill>
                  <a:srgbClr val="E8E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Jira Jql Scheduled</a:t>
            </a:r>
            <a:endParaRPr lang="en-US" sz="760" dirty="0"/>
          </a:p>
        </p:txBody>
      </p:sp>
      <p:sp>
        <p:nvSpPr>
          <p:cNvPr id="137" name="Text 135"/>
          <p:cNvSpPr/>
          <p:nvPr/>
        </p:nvSpPr>
        <p:spPr>
          <a:xfrm>
            <a:off x="7488936" y="2971800"/>
            <a:ext cx="4099255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b="1" spc="8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SCHEDULE</a:t>
            </a:r>
            <a:endParaRPr lang="en-US" sz="680" dirty="0"/>
          </a:p>
        </p:txBody>
      </p:sp>
      <p:sp>
        <p:nvSpPr>
          <p:cNvPr id="138" name="Text 136"/>
          <p:cNvSpPr/>
          <p:nvPr/>
        </p:nvSpPr>
        <p:spPr>
          <a:xfrm>
            <a:off x="7488936" y="3127248"/>
            <a:ext cx="40992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950"/>
              </a:lnSpc>
              <a:buNone/>
            </a:pPr>
            <a:r>
              <a:rPr lang="en-US" sz="760" dirty="0">
                <a:solidFill>
                  <a:srgbClr val="E8EE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 0 9 ? * MON-FRI *</a:t>
            </a:r>
            <a:endParaRPr lang="en-US" sz="760" dirty="0"/>
          </a:p>
        </p:txBody>
      </p:sp>
      <p:sp>
        <p:nvSpPr>
          <p:cNvPr id="139" name="Text 137"/>
          <p:cNvSpPr/>
          <p:nvPr/>
        </p:nvSpPr>
        <p:spPr>
          <a:xfrm>
            <a:off x="7488936" y="3474720"/>
            <a:ext cx="4099255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b="1" spc="8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JQL</a:t>
            </a:r>
            <a:endParaRPr lang="en-US" sz="680" dirty="0"/>
          </a:p>
        </p:txBody>
      </p:sp>
      <p:sp>
        <p:nvSpPr>
          <p:cNvPr id="140" name="Text 138"/>
          <p:cNvSpPr/>
          <p:nvPr/>
        </p:nvSpPr>
        <p:spPr>
          <a:xfrm>
            <a:off x="7488936" y="3630168"/>
            <a:ext cx="409925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950"/>
              </a:lnSpc>
              <a:buNone/>
            </a:pPr>
            <a:r>
              <a:rPr lang="en-US" sz="760" dirty="0">
                <a:solidFill>
                  <a:srgbClr val="E8EE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status = Pending AND updated &lt;= -3d AND issuetype = 'Work Type = Incident'</a:t>
            </a:r>
            <a:endParaRPr lang="en-US" sz="760" dirty="0"/>
          </a:p>
        </p:txBody>
      </p:sp>
      <p:sp>
        <p:nvSpPr>
          <p:cNvPr id="141" name="Text 139"/>
          <p:cNvSpPr/>
          <p:nvPr/>
        </p:nvSpPr>
        <p:spPr>
          <a:xfrm>
            <a:off x="7488936" y="4251960"/>
            <a:ext cx="4099255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b="1" spc="8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ACTIONS</a:t>
            </a:r>
            <a:endParaRPr lang="en-US" sz="680" dirty="0"/>
          </a:p>
        </p:txBody>
      </p:sp>
      <p:sp>
        <p:nvSpPr>
          <p:cNvPr id="142" name="Text 140"/>
          <p:cNvSpPr/>
          <p:nvPr/>
        </p:nvSpPr>
        <p:spPr>
          <a:xfrm>
            <a:off x="7488936" y="4407408"/>
            <a:ext cx="40992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950"/>
              </a:lnSpc>
              <a:buNone/>
            </a:pPr>
            <a:r>
              <a:rPr lang="en-US" sz="760" dirty="0">
                <a:solidFill>
                  <a:srgbClr val="E8E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Jira Comment Add</a:t>
            </a:r>
            <a:endParaRPr lang="en-US" sz="760" dirty="0"/>
          </a:p>
        </p:txBody>
      </p:sp>
      <p:sp>
        <p:nvSpPr>
          <p:cNvPr id="143" name="Text 141"/>
          <p:cNvSpPr/>
          <p:nvPr/>
        </p:nvSpPr>
        <p:spPr>
          <a:xfrm>
            <a:off x="7488936" y="5925312"/>
            <a:ext cx="4099255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lnSpc>
                <a:spcPts val="900"/>
              </a:lnSpc>
              <a:buNone/>
            </a:pPr>
            <a:r>
              <a:rPr lang="en-US" sz="700" i="1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importable JSON is in the JSON export.</a:t>
            </a:r>
            <a:endParaRPr lang="en-US" sz="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26F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5548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5664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5781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15898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36015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6132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76248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6365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6482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36599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56716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76832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96949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5548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75664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95781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5898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36015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56132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76248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96365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16482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36599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76832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96949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55548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75664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95781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15898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36015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56132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76248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96365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6482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36599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56716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76832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96949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55548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75664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95781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15898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36015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56132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76248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96365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116482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36599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56716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76832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96949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55548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75664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95781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15898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36015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56132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76248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96365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116482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36599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56716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76832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96949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55548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75664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95781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015898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36015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56132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76248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96365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116482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36599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56716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76832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96949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55548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75664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95781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015898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6015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56132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76248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96365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116482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36599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56716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76832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96949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55548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75664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95781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015898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36015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56132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76248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96365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116482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36599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56716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76832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96949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57200" y="365760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· JIRA AUTOMATION</a:t>
            </a:r>
            <a:endParaRPr lang="en-US" sz="950" dirty="0"/>
          </a:p>
        </p:txBody>
      </p:sp>
      <p:sp>
        <p:nvSpPr>
          <p:cNvPr id="107" name="Text 105"/>
          <p:cNvSpPr/>
          <p:nvPr/>
        </p:nvSpPr>
        <p:spPr>
          <a:xfrm>
            <a:off x="457200" y="621792"/>
            <a:ext cx="112772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Auto-close 'Pending' Incidents after 7 days</a:t>
            </a:r>
            <a:endParaRPr lang="en-US" sz="1800" dirty="0"/>
          </a:p>
        </p:txBody>
      </p:sp>
      <p:sp>
        <p:nvSpPr>
          <p:cNvPr id="108" name="Shape 106"/>
          <p:cNvSpPr/>
          <p:nvPr/>
        </p:nvSpPr>
        <p:spPr>
          <a:xfrm>
            <a:off x="457200" y="1115568"/>
            <a:ext cx="960120" cy="41148"/>
          </a:xfrm>
          <a:prstGeom prst="rect">
            <a:avLst/>
          </a:prstGeom>
          <a:solidFill>
            <a:srgbClr val="1D7AFC"/>
          </a:solidFill>
          <a:ln w="12700">
            <a:solidFill>
              <a:srgbClr val="1D7AFC"/>
            </a:solidFill>
            <a:prstDash val="solid"/>
          </a:ln>
        </p:spPr>
      </p:sp>
      <p:sp>
        <p:nvSpPr>
          <p:cNvPr id="109" name="Text 107"/>
          <p:cNvSpPr/>
          <p:nvPr/>
        </p:nvSpPr>
        <p:spPr>
          <a:xfrm>
            <a:off x="457200" y="1271016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Jira Automation  ·  Risk: medium</a:t>
            </a:r>
            <a:endParaRPr lang="en-US" sz="850" dirty="0"/>
          </a:p>
        </p:txBody>
      </p:sp>
      <p:sp>
        <p:nvSpPr>
          <p:cNvPr id="110" name="Shape 108"/>
          <p:cNvSpPr/>
          <p:nvPr/>
        </p:nvSpPr>
        <p:spPr>
          <a:xfrm>
            <a:off x="457200" y="1545336"/>
            <a:ext cx="6720840" cy="804672"/>
          </a:xfrm>
          <a:prstGeom prst="roundRect">
            <a:avLst>
              <a:gd name="adj" fmla="val 5682"/>
            </a:avLst>
          </a:prstGeom>
          <a:solidFill>
            <a:srgbClr val="E9F2FF"/>
          </a:solidFill>
          <a:ln w="10160">
            <a:solidFill>
              <a:srgbClr val="A6C5F2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1" name="Shape 109"/>
          <p:cNvSpPr/>
          <p:nvPr/>
        </p:nvSpPr>
        <p:spPr>
          <a:xfrm>
            <a:off x="457200" y="1627632"/>
            <a:ext cx="45720" cy="640080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12" name="Text 110"/>
          <p:cNvSpPr/>
          <p:nvPr/>
        </p:nvSpPr>
        <p:spPr>
          <a:xfrm>
            <a:off x="621792" y="1655064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PURPOSE</a:t>
            </a:r>
            <a:endParaRPr lang="en-US" sz="820" dirty="0"/>
          </a:p>
        </p:txBody>
      </p:sp>
      <p:sp>
        <p:nvSpPr>
          <p:cNvPr id="113" name="Text 111"/>
          <p:cNvSpPr/>
          <p:nvPr/>
        </p:nvSpPr>
        <p:spPr>
          <a:xfrm>
            <a:off x="621792" y="1856232"/>
            <a:ext cx="639165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30"/>
              </a:lnSpc>
              <a:buNone/>
            </a:pPr>
            <a:r>
              <a:rPr lang="en-US" sz="92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Automatically closes incidents that have been in 'Pending' for 7 days due to no response, setting the 'Close Code' to 'No feedback from user', which is an existing close code.</a:t>
            </a:r>
            <a:endParaRPr lang="en-US" sz="920" dirty="0"/>
          </a:p>
        </p:txBody>
      </p:sp>
      <p:sp>
        <p:nvSpPr>
          <p:cNvPr id="114" name="Shape 112"/>
          <p:cNvSpPr/>
          <p:nvPr/>
        </p:nvSpPr>
        <p:spPr>
          <a:xfrm>
            <a:off x="457200" y="2514600"/>
            <a:ext cx="6720840" cy="1316736"/>
          </a:xfrm>
          <a:prstGeom prst="roundRect">
            <a:avLst>
              <a:gd name="adj" fmla="val 3472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5" name="Shape 113"/>
          <p:cNvSpPr/>
          <p:nvPr/>
        </p:nvSpPr>
        <p:spPr>
          <a:xfrm>
            <a:off x="457200" y="2596896"/>
            <a:ext cx="45720" cy="1152144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16" name="Text 114"/>
          <p:cNvSpPr/>
          <p:nvPr/>
        </p:nvSpPr>
        <p:spPr>
          <a:xfrm>
            <a:off x="621792" y="2633472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TRIGGER</a:t>
            </a:r>
            <a:endParaRPr lang="en-US" sz="820" dirty="0"/>
          </a:p>
        </p:txBody>
      </p:sp>
      <p:sp>
        <p:nvSpPr>
          <p:cNvPr id="117" name="Text 115"/>
          <p:cNvSpPr/>
          <p:nvPr/>
        </p:nvSpPr>
        <p:spPr>
          <a:xfrm>
            <a:off x="1828800" y="2624328"/>
            <a:ext cx="5166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Scheduled Jql</a:t>
            </a:r>
            <a:endParaRPr lang="en-US" sz="950" dirty="0"/>
          </a:p>
        </p:txBody>
      </p:sp>
      <p:sp>
        <p:nvSpPr>
          <p:cNvPr id="118" name="Text 116"/>
          <p:cNvSpPr/>
          <p:nvPr/>
        </p:nvSpPr>
        <p:spPr>
          <a:xfrm>
            <a:off x="621792" y="2916936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626F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JQL</a:t>
            </a:r>
            <a:endParaRPr lang="en-US" sz="820" dirty="0"/>
          </a:p>
        </p:txBody>
      </p:sp>
      <p:sp>
        <p:nvSpPr>
          <p:cNvPr id="119" name="Text 117"/>
          <p:cNvSpPr/>
          <p:nvPr/>
        </p:nvSpPr>
        <p:spPr>
          <a:xfrm>
            <a:off x="1828800" y="2898648"/>
            <a:ext cx="5166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100"/>
              </a:lnSpc>
              <a:buNone/>
            </a:pPr>
            <a:r>
              <a:rPr lang="en-US" sz="860" dirty="0">
                <a:solidFill>
                  <a:srgbClr val="4454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status = Pending AND updated &lt;= -7d AND issuetype = 'Work Type = Incident'</a:t>
            </a:r>
            <a:endParaRPr lang="en-US" sz="860" dirty="0"/>
          </a:p>
        </p:txBody>
      </p:sp>
      <p:sp>
        <p:nvSpPr>
          <p:cNvPr id="120" name="Text 118"/>
          <p:cNvSpPr/>
          <p:nvPr/>
        </p:nvSpPr>
        <p:spPr>
          <a:xfrm>
            <a:off x="621792" y="3300984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626F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SCHEDULE</a:t>
            </a:r>
            <a:endParaRPr lang="en-US" sz="820" dirty="0"/>
          </a:p>
        </p:txBody>
      </p:sp>
      <p:sp>
        <p:nvSpPr>
          <p:cNvPr id="121" name="Text 119"/>
          <p:cNvSpPr/>
          <p:nvPr/>
        </p:nvSpPr>
        <p:spPr>
          <a:xfrm>
            <a:off x="1828800" y="3282696"/>
            <a:ext cx="5166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100"/>
              </a:lnSpc>
              <a:buNone/>
            </a:pPr>
            <a:r>
              <a:rPr lang="en-US" sz="860" dirty="0">
                <a:solidFill>
                  <a:srgbClr val="4454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 0 9 ? * MON-FRI *</a:t>
            </a:r>
            <a:endParaRPr lang="en-US" sz="860" dirty="0"/>
          </a:p>
        </p:txBody>
      </p:sp>
      <p:sp>
        <p:nvSpPr>
          <p:cNvPr id="122" name="Shape 120"/>
          <p:cNvSpPr/>
          <p:nvPr/>
        </p:nvSpPr>
        <p:spPr>
          <a:xfrm>
            <a:off x="457200" y="3959352"/>
            <a:ext cx="3278124" cy="2304288"/>
          </a:xfrm>
          <a:prstGeom prst="roundRect">
            <a:avLst>
              <a:gd name="adj" fmla="val 1984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3" name="Shape 121"/>
          <p:cNvSpPr/>
          <p:nvPr/>
        </p:nvSpPr>
        <p:spPr>
          <a:xfrm>
            <a:off x="457200" y="4041648"/>
            <a:ext cx="45720" cy="2139696"/>
          </a:xfrm>
          <a:prstGeom prst="rect">
            <a:avLst/>
          </a:prstGeom>
          <a:solidFill>
            <a:srgbClr val="216E4E"/>
          </a:solidFill>
          <a:ln/>
        </p:spPr>
      </p:sp>
      <p:sp>
        <p:nvSpPr>
          <p:cNvPr id="124" name="Text 122"/>
          <p:cNvSpPr/>
          <p:nvPr/>
        </p:nvSpPr>
        <p:spPr>
          <a:xfrm>
            <a:off x="603504" y="4087368"/>
            <a:ext cx="30038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216E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ACTIONS</a:t>
            </a:r>
            <a:endParaRPr lang="en-US" sz="820" dirty="0"/>
          </a:p>
        </p:txBody>
      </p:sp>
      <p:sp>
        <p:nvSpPr>
          <p:cNvPr id="125" name="Text 123"/>
          <p:cNvSpPr/>
          <p:nvPr/>
        </p:nvSpPr>
        <p:spPr>
          <a:xfrm>
            <a:off x="603504" y="4325112"/>
            <a:ext cx="2985516" cy="18470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Edit Field Close Code = No feedback from user</a:t>
            </a:r>
            <a:endParaRPr lang="en-US" sz="860" dirty="0"/>
          </a:p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Transition Issue → Close</a:t>
            </a:r>
            <a:endParaRPr lang="en-US" sz="860" dirty="0"/>
          </a:p>
        </p:txBody>
      </p:sp>
      <p:sp>
        <p:nvSpPr>
          <p:cNvPr id="126" name="Shape 124"/>
          <p:cNvSpPr/>
          <p:nvPr/>
        </p:nvSpPr>
        <p:spPr>
          <a:xfrm>
            <a:off x="3899916" y="3959352"/>
            <a:ext cx="3278124" cy="2304288"/>
          </a:xfrm>
          <a:prstGeom prst="roundRect">
            <a:avLst>
              <a:gd name="adj" fmla="val 1984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7" name="Shape 125"/>
          <p:cNvSpPr/>
          <p:nvPr/>
        </p:nvSpPr>
        <p:spPr>
          <a:xfrm>
            <a:off x="3899916" y="4041648"/>
            <a:ext cx="45720" cy="2139696"/>
          </a:xfrm>
          <a:prstGeom prst="rect">
            <a:avLst/>
          </a:prstGeom>
          <a:solidFill>
            <a:srgbClr val="1D7AFC"/>
          </a:solidFill>
          <a:ln/>
        </p:spPr>
      </p:sp>
      <p:sp>
        <p:nvSpPr>
          <p:cNvPr id="128" name="Text 126"/>
          <p:cNvSpPr/>
          <p:nvPr/>
        </p:nvSpPr>
        <p:spPr>
          <a:xfrm>
            <a:off x="4046220" y="4087368"/>
            <a:ext cx="30038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1D7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EXPECTED BENEFIT / EVIDENCE</a:t>
            </a:r>
            <a:endParaRPr lang="en-US" sz="820" dirty="0"/>
          </a:p>
        </p:txBody>
      </p:sp>
      <p:sp>
        <p:nvSpPr>
          <p:cNvPr id="129" name="Text 127"/>
          <p:cNvSpPr/>
          <p:nvPr/>
        </p:nvSpPr>
        <p:spPr>
          <a:xfrm>
            <a:off x="4046220" y="4325112"/>
            <a:ext cx="2985516" cy="18470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00"/>
              </a:lnSpc>
              <a:buNone/>
            </a:pPr>
            <a:r>
              <a:rPr lang="en-US" sz="88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Evidence-backed automation opportunity generated from process analysis.</a:t>
            </a:r>
            <a:endParaRPr lang="en-US" sz="880" dirty="0"/>
          </a:p>
        </p:txBody>
      </p:sp>
      <p:sp>
        <p:nvSpPr>
          <p:cNvPr id="130" name="Shape 128"/>
          <p:cNvSpPr/>
          <p:nvPr/>
        </p:nvSpPr>
        <p:spPr>
          <a:xfrm>
            <a:off x="7342632" y="1545336"/>
            <a:ext cx="4391863" cy="4718304"/>
          </a:xfrm>
          <a:prstGeom prst="roundRect">
            <a:avLst>
              <a:gd name="adj" fmla="val 1041"/>
            </a:avLst>
          </a:prstGeom>
          <a:solidFill>
            <a:srgbClr val="1E2432"/>
          </a:solidFill>
          <a:ln w="10160">
            <a:solidFill>
              <a:srgbClr val="38445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31" name="Shape 129"/>
          <p:cNvSpPr/>
          <p:nvPr/>
        </p:nvSpPr>
        <p:spPr>
          <a:xfrm>
            <a:off x="7342632" y="1627632"/>
            <a:ext cx="45720" cy="4553712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32" name="Text 130"/>
          <p:cNvSpPr/>
          <p:nvPr/>
        </p:nvSpPr>
        <p:spPr>
          <a:xfrm>
            <a:off x="7488936" y="1691640"/>
            <a:ext cx="409925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B9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IMPORTABLE JSON</a:t>
            </a:r>
            <a:endParaRPr lang="en-US" sz="820" dirty="0"/>
          </a:p>
        </p:txBody>
      </p:sp>
      <p:sp>
        <p:nvSpPr>
          <p:cNvPr id="133" name="Text 131"/>
          <p:cNvSpPr/>
          <p:nvPr/>
        </p:nvSpPr>
        <p:spPr>
          <a:xfrm>
            <a:off x="7488936" y="1965960"/>
            <a:ext cx="4099255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b="1" spc="8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STATE</a:t>
            </a:r>
            <a:endParaRPr lang="en-US" sz="680" dirty="0"/>
          </a:p>
        </p:txBody>
      </p:sp>
      <p:sp>
        <p:nvSpPr>
          <p:cNvPr id="134" name="Text 132"/>
          <p:cNvSpPr/>
          <p:nvPr/>
        </p:nvSpPr>
        <p:spPr>
          <a:xfrm>
            <a:off x="7488936" y="2121408"/>
            <a:ext cx="40992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950"/>
              </a:lnSpc>
              <a:buNone/>
            </a:pPr>
            <a:r>
              <a:rPr lang="en-US" sz="760" dirty="0">
                <a:solidFill>
                  <a:srgbClr val="E8E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ENABLED</a:t>
            </a:r>
            <a:endParaRPr lang="en-US" sz="760" dirty="0"/>
          </a:p>
        </p:txBody>
      </p:sp>
      <p:sp>
        <p:nvSpPr>
          <p:cNvPr id="135" name="Text 133"/>
          <p:cNvSpPr/>
          <p:nvPr/>
        </p:nvSpPr>
        <p:spPr>
          <a:xfrm>
            <a:off x="7488936" y="2468880"/>
            <a:ext cx="4099255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b="1" spc="8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TRIGGER</a:t>
            </a:r>
            <a:endParaRPr lang="en-US" sz="680" dirty="0"/>
          </a:p>
        </p:txBody>
      </p:sp>
      <p:sp>
        <p:nvSpPr>
          <p:cNvPr id="136" name="Text 134"/>
          <p:cNvSpPr/>
          <p:nvPr/>
        </p:nvSpPr>
        <p:spPr>
          <a:xfrm>
            <a:off x="7488936" y="2624328"/>
            <a:ext cx="40992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950"/>
              </a:lnSpc>
              <a:buNone/>
            </a:pPr>
            <a:r>
              <a:rPr lang="en-US" sz="760" dirty="0">
                <a:solidFill>
                  <a:srgbClr val="E8E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Jira Jql Scheduled</a:t>
            </a:r>
            <a:endParaRPr lang="en-US" sz="760" dirty="0"/>
          </a:p>
        </p:txBody>
      </p:sp>
      <p:sp>
        <p:nvSpPr>
          <p:cNvPr id="137" name="Text 135"/>
          <p:cNvSpPr/>
          <p:nvPr/>
        </p:nvSpPr>
        <p:spPr>
          <a:xfrm>
            <a:off x="7488936" y="2971800"/>
            <a:ext cx="4099255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b="1" spc="8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SCHEDULE</a:t>
            </a:r>
            <a:endParaRPr lang="en-US" sz="680" dirty="0"/>
          </a:p>
        </p:txBody>
      </p:sp>
      <p:sp>
        <p:nvSpPr>
          <p:cNvPr id="138" name="Text 136"/>
          <p:cNvSpPr/>
          <p:nvPr/>
        </p:nvSpPr>
        <p:spPr>
          <a:xfrm>
            <a:off x="7488936" y="3127248"/>
            <a:ext cx="40992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950"/>
              </a:lnSpc>
              <a:buNone/>
            </a:pPr>
            <a:r>
              <a:rPr lang="en-US" sz="760" dirty="0">
                <a:solidFill>
                  <a:srgbClr val="E8EE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 0 9 ? * MON-FRI *</a:t>
            </a:r>
            <a:endParaRPr lang="en-US" sz="760" dirty="0"/>
          </a:p>
        </p:txBody>
      </p:sp>
      <p:sp>
        <p:nvSpPr>
          <p:cNvPr id="139" name="Text 137"/>
          <p:cNvSpPr/>
          <p:nvPr/>
        </p:nvSpPr>
        <p:spPr>
          <a:xfrm>
            <a:off x="7488936" y="3474720"/>
            <a:ext cx="4099255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b="1" spc="8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JQL</a:t>
            </a:r>
            <a:endParaRPr lang="en-US" sz="680" dirty="0"/>
          </a:p>
        </p:txBody>
      </p:sp>
      <p:sp>
        <p:nvSpPr>
          <p:cNvPr id="140" name="Text 138"/>
          <p:cNvSpPr/>
          <p:nvPr/>
        </p:nvSpPr>
        <p:spPr>
          <a:xfrm>
            <a:off x="7488936" y="3630168"/>
            <a:ext cx="409925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950"/>
              </a:lnSpc>
              <a:buNone/>
            </a:pPr>
            <a:r>
              <a:rPr lang="en-US" sz="760" dirty="0">
                <a:solidFill>
                  <a:srgbClr val="E8EE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status = Pending AND updated &lt;= -7d AND issuetype = 'Work Type = Incident'</a:t>
            </a:r>
            <a:endParaRPr lang="en-US" sz="760" dirty="0"/>
          </a:p>
        </p:txBody>
      </p:sp>
      <p:sp>
        <p:nvSpPr>
          <p:cNvPr id="141" name="Text 139"/>
          <p:cNvSpPr/>
          <p:nvPr/>
        </p:nvSpPr>
        <p:spPr>
          <a:xfrm>
            <a:off x="7488936" y="4251960"/>
            <a:ext cx="4099255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b="1" spc="8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ACTIONS</a:t>
            </a:r>
            <a:endParaRPr lang="en-US" sz="680" dirty="0"/>
          </a:p>
        </p:txBody>
      </p:sp>
      <p:sp>
        <p:nvSpPr>
          <p:cNvPr id="142" name="Text 140"/>
          <p:cNvSpPr/>
          <p:nvPr/>
        </p:nvSpPr>
        <p:spPr>
          <a:xfrm>
            <a:off x="7488936" y="4407408"/>
            <a:ext cx="40992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950"/>
              </a:lnSpc>
              <a:buNone/>
            </a:pPr>
            <a:r>
              <a:rPr lang="en-US" sz="760" dirty="0">
                <a:solidFill>
                  <a:srgbClr val="E8E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Jira Issue Field Edit, Jira Issue Transition</a:t>
            </a:r>
            <a:endParaRPr lang="en-US" sz="760" dirty="0"/>
          </a:p>
        </p:txBody>
      </p:sp>
      <p:sp>
        <p:nvSpPr>
          <p:cNvPr id="143" name="Text 141"/>
          <p:cNvSpPr/>
          <p:nvPr/>
        </p:nvSpPr>
        <p:spPr>
          <a:xfrm>
            <a:off x="7488936" y="5925312"/>
            <a:ext cx="4099255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lnSpc>
                <a:spcPts val="900"/>
              </a:lnSpc>
              <a:buNone/>
            </a:pPr>
            <a:r>
              <a:rPr lang="en-US" sz="700" i="1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importable JSON is in the JSON export.</a:t>
            </a:r>
            <a:endParaRPr lang="en-US" sz="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26F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5548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5664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5781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15898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36015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6132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76248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6365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6482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36599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56716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76832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96949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5548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75664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95781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5898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36015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56132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76248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96365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16482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36599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76832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96949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55548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75664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95781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15898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36015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56132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76248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96365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6482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36599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56716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76832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96949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55548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75664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95781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15898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36015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56132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76248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96365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116482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36599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56716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76832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96949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55548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75664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95781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15898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36015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56132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76248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96365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116482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36599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56716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76832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96949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55548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75664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95781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015898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36015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56132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76248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96365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116482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36599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56716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76832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96949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55548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75664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95781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015898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6015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56132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76248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96365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116482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36599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56716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76832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96949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55548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75664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95781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015898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36015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56132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76248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96365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116482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36599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56716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76832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96949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57200" y="365760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· JIRA AUTOMATION</a:t>
            </a:r>
            <a:endParaRPr lang="en-US" sz="950" dirty="0"/>
          </a:p>
        </p:txBody>
      </p:sp>
      <p:sp>
        <p:nvSpPr>
          <p:cNvPr id="107" name="Text 105"/>
          <p:cNvSpPr/>
          <p:nvPr/>
        </p:nvSpPr>
        <p:spPr>
          <a:xfrm>
            <a:off x="457200" y="621792"/>
            <a:ext cx="112772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Flag Rework when Incident is Reopened</a:t>
            </a:r>
            <a:endParaRPr lang="en-US" sz="1800" dirty="0"/>
          </a:p>
        </p:txBody>
      </p:sp>
      <p:sp>
        <p:nvSpPr>
          <p:cNvPr id="108" name="Shape 106"/>
          <p:cNvSpPr/>
          <p:nvPr/>
        </p:nvSpPr>
        <p:spPr>
          <a:xfrm>
            <a:off x="457200" y="1115568"/>
            <a:ext cx="960120" cy="41148"/>
          </a:xfrm>
          <a:prstGeom prst="rect">
            <a:avLst/>
          </a:prstGeom>
          <a:solidFill>
            <a:srgbClr val="1D7AFC"/>
          </a:solidFill>
          <a:ln w="12700">
            <a:solidFill>
              <a:srgbClr val="1D7AFC"/>
            </a:solidFill>
            <a:prstDash val="solid"/>
          </a:ln>
        </p:spPr>
      </p:sp>
      <p:sp>
        <p:nvSpPr>
          <p:cNvPr id="109" name="Text 107"/>
          <p:cNvSpPr/>
          <p:nvPr/>
        </p:nvSpPr>
        <p:spPr>
          <a:xfrm>
            <a:off x="457200" y="1271016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Jira Automation  ·  Risk: low</a:t>
            </a:r>
            <a:endParaRPr lang="en-US" sz="850" dirty="0"/>
          </a:p>
        </p:txBody>
      </p:sp>
      <p:sp>
        <p:nvSpPr>
          <p:cNvPr id="110" name="Shape 108"/>
          <p:cNvSpPr/>
          <p:nvPr/>
        </p:nvSpPr>
        <p:spPr>
          <a:xfrm>
            <a:off x="457200" y="1545336"/>
            <a:ext cx="6720840" cy="804672"/>
          </a:xfrm>
          <a:prstGeom prst="roundRect">
            <a:avLst>
              <a:gd name="adj" fmla="val 5682"/>
            </a:avLst>
          </a:prstGeom>
          <a:solidFill>
            <a:srgbClr val="E9F2FF"/>
          </a:solidFill>
          <a:ln w="10160">
            <a:solidFill>
              <a:srgbClr val="A6C5F2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1" name="Shape 109"/>
          <p:cNvSpPr/>
          <p:nvPr/>
        </p:nvSpPr>
        <p:spPr>
          <a:xfrm>
            <a:off x="457200" y="1627632"/>
            <a:ext cx="45720" cy="640080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12" name="Text 110"/>
          <p:cNvSpPr/>
          <p:nvPr/>
        </p:nvSpPr>
        <p:spPr>
          <a:xfrm>
            <a:off x="621792" y="1655064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PURPOSE</a:t>
            </a:r>
            <a:endParaRPr lang="en-US" sz="820" dirty="0"/>
          </a:p>
        </p:txBody>
      </p:sp>
      <p:sp>
        <p:nvSpPr>
          <p:cNvPr id="113" name="Text 111"/>
          <p:cNvSpPr/>
          <p:nvPr/>
        </p:nvSpPr>
        <p:spPr>
          <a:xfrm>
            <a:off x="621792" y="1856232"/>
            <a:ext cx="639165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30"/>
              </a:lnSpc>
              <a:buNone/>
            </a:pPr>
            <a:r>
              <a:rPr lang="en-US" sz="92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Adds a comment when an incident is transitioned from 'Completed' back to 'Work in Progress'. This transition is a clear rework signal, occurring in 2.7% of cases.</a:t>
            </a:r>
            <a:endParaRPr lang="en-US" sz="920" dirty="0"/>
          </a:p>
        </p:txBody>
      </p:sp>
      <p:sp>
        <p:nvSpPr>
          <p:cNvPr id="114" name="Shape 112"/>
          <p:cNvSpPr/>
          <p:nvPr/>
        </p:nvSpPr>
        <p:spPr>
          <a:xfrm>
            <a:off x="457200" y="2514600"/>
            <a:ext cx="6720840" cy="932688"/>
          </a:xfrm>
          <a:prstGeom prst="roundRect">
            <a:avLst>
              <a:gd name="adj" fmla="val 4902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5" name="Shape 113"/>
          <p:cNvSpPr/>
          <p:nvPr/>
        </p:nvSpPr>
        <p:spPr>
          <a:xfrm>
            <a:off x="457200" y="2596896"/>
            <a:ext cx="45720" cy="768096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16" name="Text 114"/>
          <p:cNvSpPr/>
          <p:nvPr/>
        </p:nvSpPr>
        <p:spPr>
          <a:xfrm>
            <a:off x="621792" y="2633472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TRIGGER</a:t>
            </a:r>
            <a:endParaRPr lang="en-US" sz="820" dirty="0"/>
          </a:p>
        </p:txBody>
      </p:sp>
      <p:sp>
        <p:nvSpPr>
          <p:cNvPr id="117" name="Text 115"/>
          <p:cNvSpPr/>
          <p:nvPr/>
        </p:nvSpPr>
        <p:spPr>
          <a:xfrm>
            <a:off x="1828800" y="2624328"/>
            <a:ext cx="5166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Issue Transitioned</a:t>
            </a:r>
            <a:endParaRPr lang="en-US" sz="950" dirty="0"/>
          </a:p>
        </p:txBody>
      </p:sp>
      <p:sp>
        <p:nvSpPr>
          <p:cNvPr id="118" name="Text 116"/>
          <p:cNvSpPr/>
          <p:nvPr/>
        </p:nvSpPr>
        <p:spPr>
          <a:xfrm>
            <a:off x="621792" y="2916936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626F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TRANSITION</a:t>
            </a:r>
            <a:endParaRPr lang="en-US" sz="820" dirty="0"/>
          </a:p>
        </p:txBody>
      </p:sp>
      <p:sp>
        <p:nvSpPr>
          <p:cNvPr id="119" name="Text 117"/>
          <p:cNvSpPr/>
          <p:nvPr/>
        </p:nvSpPr>
        <p:spPr>
          <a:xfrm>
            <a:off x="1828800" y="2898648"/>
            <a:ext cx="5166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100"/>
              </a:lnSpc>
              <a:buNone/>
            </a:pPr>
            <a:r>
              <a:rPr lang="en-US" sz="860" dirty="0">
                <a:solidFill>
                  <a:srgbClr val="4454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Completed → Work in Progress</a:t>
            </a:r>
            <a:endParaRPr lang="en-US" sz="860" dirty="0"/>
          </a:p>
        </p:txBody>
      </p:sp>
      <p:sp>
        <p:nvSpPr>
          <p:cNvPr id="120" name="Shape 118"/>
          <p:cNvSpPr/>
          <p:nvPr/>
        </p:nvSpPr>
        <p:spPr>
          <a:xfrm>
            <a:off x="457200" y="3575304"/>
            <a:ext cx="3278124" cy="2688336"/>
          </a:xfrm>
          <a:prstGeom prst="roundRect">
            <a:avLst>
              <a:gd name="adj" fmla="val 1701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1" name="Shape 119"/>
          <p:cNvSpPr/>
          <p:nvPr/>
        </p:nvSpPr>
        <p:spPr>
          <a:xfrm>
            <a:off x="457200" y="3657600"/>
            <a:ext cx="45720" cy="2523744"/>
          </a:xfrm>
          <a:prstGeom prst="rect">
            <a:avLst/>
          </a:prstGeom>
          <a:solidFill>
            <a:srgbClr val="216E4E"/>
          </a:solidFill>
          <a:ln/>
        </p:spPr>
      </p:sp>
      <p:sp>
        <p:nvSpPr>
          <p:cNvPr id="122" name="Text 120"/>
          <p:cNvSpPr/>
          <p:nvPr/>
        </p:nvSpPr>
        <p:spPr>
          <a:xfrm>
            <a:off x="603504" y="3703320"/>
            <a:ext cx="30038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216E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ACTIONS</a:t>
            </a:r>
            <a:endParaRPr lang="en-US" sz="820" dirty="0"/>
          </a:p>
        </p:txBody>
      </p:sp>
      <p:sp>
        <p:nvSpPr>
          <p:cNvPr id="123" name="Text 121"/>
          <p:cNvSpPr/>
          <p:nvPr/>
        </p:nvSpPr>
        <p:spPr>
          <a:xfrm>
            <a:off x="603504" y="3941064"/>
            <a:ext cx="2985516" cy="22311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 Comment “This incident has been reopened from 'Completed'. Please add a comment explaining the…”</a:t>
            </a:r>
            <a:endParaRPr lang="en-US" sz="860" dirty="0"/>
          </a:p>
        </p:txBody>
      </p:sp>
      <p:sp>
        <p:nvSpPr>
          <p:cNvPr id="124" name="Shape 122"/>
          <p:cNvSpPr/>
          <p:nvPr/>
        </p:nvSpPr>
        <p:spPr>
          <a:xfrm>
            <a:off x="3899916" y="3575304"/>
            <a:ext cx="3278124" cy="2688336"/>
          </a:xfrm>
          <a:prstGeom prst="roundRect">
            <a:avLst>
              <a:gd name="adj" fmla="val 1701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5" name="Shape 123"/>
          <p:cNvSpPr/>
          <p:nvPr/>
        </p:nvSpPr>
        <p:spPr>
          <a:xfrm>
            <a:off x="3899916" y="3657600"/>
            <a:ext cx="45720" cy="2523744"/>
          </a:xfrm>
          <a:prstGeom prst="rect">
            <a:avLst/>
          </a:prstGeom>
          <a:solidFill>
            <a:srgbClr val="A54800"/>
          </a:solidFill>
          <a:ln/>
        </p:spPr>
      </p:sp>
      <p:sp>
        <p:nvSpPr>
          <p:cNvPr id="126" name="Text 124"/>
          <p:cNvSpPr/>
          <p:nvPr/>
        </p:nvSpPr>
        <p:spPr>
          <a:xfrm>
            <a:off x="4046220" y="3703320"/>
            <a:ext cx="30038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A54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CONDITIONS</a:t>
            </a:r>
            <a:endParaRPr lang="en-US" sz="820" dirty="0"/>
          </a:p>
        </p:txBody>
      </p:sp>
      <p:sp>
        <p:nvSpPr>
          <p:cNvPr id="127" name="Text 125"/>
          <p:cNvSpPr/>
          <p:nvPr/>
        </p:nvSpPr>
        <p:spPr>
          <a:xfrm>
            <a:off x="4046220" y="3941064"/>
            <a:ext cx="2985516" cy="22311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issuetype = 'Work Type = Incident'</a:t>
            </a:r>
            <a:endParaRPr lang="en-US" sz="860" dirty="0"/>
          </a:p>
        </p:txBody>
      </p:sp>
      <p:sp>
        <p:nvSpPr>
          <p:cNvPr id="128" name="Shape 126"/>
          <p:cNvSpPr/>
          <p:nvPr/>
        </p:nvSpPr>
        <p:spPr>
          <a:xfrm>
            <a:off x="7342632" y="1545336"/>
            <a:ext cx="4391863" cy="4718304"/>
          </a:xfrm>
          <a:prstGeom prst="roundRect">
            <a:avLst>
              <a:gd name="adj" fmla="val 1041"/>
            </a:avLst>
          </a:prstGeom>
          <a:solidFill>
            <a:srgbClr val="1E2432"/>
          </a:solidFill>
          <a:ln w="10160">
            <a:solidFill>
              <a:srgbClr val="38445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9" name="Shape 127"/>
          <p:cNvSpPr/>
          <p:nvPr/>
        </p:nvSpPr>
        <p:spPr>
          <a:xfrm>
            <a:off x="7342632" y="1627632"/>
            <a:ext cx="45720" cy="4553712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30" name="Text 128"/>
          <p:cNvSpPr/>
          <p:nvPr/>
        </p:nvSpPr>
        <p:spPr>
          <a:xfrm>
            <a:off x="7488936" y="1691640"/>
            <a:ext cx="409925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B9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IMPORTABLE JSON</a:t>
            </a:r>
            <a:endParaRPr lang="en-US" sz="820" dirty="0"/>
          </a:p>
        </p:txBody>
      </p:sp>
      <p:sp>
        <p:nvSpPr>
          <p:cNvPr id="131" name="Text 129"/>
          <p:cNvSpPr/>
          <p:nvPr/>
        </p:nvSpPr>
        <p:spPr>
          <a:xfrm>
            <a:off x="7488936" y="1965960"/>
            <a:ext cx="4099255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b="1" spc="8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STATE</a:t>
            </a:r>
            <a:endParaRPr lang="en-US" sz="680" dirty="0"/>
          </a:p>
        </p:txBody>
      </p:sp>
      <p:sp>
        <p:nvSpPr>
          <p:cNvPr id="132" name="Text 130"/>
          <p:cNvSpPr/>
          <p:nvPr/>
        </p:nvSpPr>
        <p:spPr>
          <a:xfrm>
            <a:off x="7488936" y="2121408"/>
            <a:ext cx="40992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950"/>
              </a:lnSpc>
              <a:buNone/>
            </a:pPr>
            <a:r>
              <a:rPr lang="en-US" sz="760" dirty="0">
                <a:solidFill>
                  <a:srgbClr val="E8E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ENABLED</a:t>
            </a:r>
            <a:endParaRPr lang="en-US" sz="760" dirty="0"/>
          </a:p>
        </p:txBody>
      </p:sp>
      <p:sp>
        <p:nvSpPr>
          <p:cNvPr id="133" name="Text 131"/>
          <p:cNvSpPr/>
          <p:nvPr/>
        </p:nvSpPr>
        <p:spPr>
          <a:xfrm>
            <a:off x="7488936" y="2468880"/>
            <a:ext cx="4099255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b="1" spc="8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TRIGGER</a:t>
            </a:r>
            <a:endParaRPr lang="en-US" sz="680" dirty="0"/>
          </a:p>
        </p:txBody>
      </p:sp>
      <p:sp>
        <p:nvSpPr>
          <p:cNvPr id="134" name="Text 132"/>
          <p:cNvSpPr/>
          <p:nvPr/>
        </p:nvSpPr>
        <p:spPr>
          <a:xfrm>
            <a:off x="7488936" y="2624328"/>
            <a:ext cx="40992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950"/>
              </a:lnSpc>
              <a:buNone/>
            </a:pPr>
            <a:r>
              <a:rPr lang="en-US" sz="760" dirty="0">
                <a:solidFill>
                  <a:srgbClr val="E8E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Jira Issue Transitioned</a:t>
            </a:r>
            <a:endParaRPr lang="en-US" sz="760" dirty="0"/>
          </a:p>
        </p:txBody>
      </p:sp>
      <p:sp>
        <p:nvSpPr>
          <p:cNvPr id="135" name="Text 133"/>
          <p:cNvSpPr/>
          <p:nvPr/>
        </p:nvSpPr>
        <p:spPr>
          <a:xfrm>
            <a:off x="7488936" y="2971800"/>
            <a:ext cx="4099255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b="1" spc="8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ACTIONS</a:t>
            </a:r>
            <a:endParaRPr lang="en-US" sz="680" dirty="0"/>
          </a:p>
        </p:txBody>
      </p:sp>
      <p:sp>
        <p:nvSpPr>
          <p:cNvPr id="136" name="Text 134"/>
          <p:cNvSpPr/>
          <p:nvPr/>
        </p:nvSpPr>
        <p:spPr>
          <a:xfrm>
            <a:off x="7488936" y="3127248"/>
            <a:ext cx="40992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950"/>
              </a:lnSpc>
              <a:buNone/>
            </a:pPr>
            <a:r>
              <a:rPr lang="en-US" sz="760" dirty="0">
                <a:solidFill>
                  <a:srgbClr val="E8E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Jira Comment Add</a:t>
            </a:r>
            <a:endParaRPr lang="en-US" sz="760" dirty="0"/>
          </a:p>
        </p:txBody>
      </p:sp>
      <p:sp>
        <p:nvSpPr>
          <p:cNvPr id="137" name="Text 135"/>
          <p:cNvSpPr/>
          <p:nvPr/>
        </p:nvSpPr>
        <p:spPr>
          <a:xfrm>
            <a:off x="7488936" y="3474720"/>
            <a:ext cx="4099255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b="1" spc="8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CONDITIONS</a:t>
            </a:r>
            <a:endParaRPr lang="en-US" sz="680" dirty="0"/>
          </a:p>
        </p:txBody>
      </p:sp>
      <p:sp>
        <p:nvSpPr>
          <p:cNvPr id="138" name="Text 136"/>
          <p:cNvSpPr/>
          <p:nvPr/>
        </p:nvSpPr>
        <p:spPr>
          <a:xfrm>
            <a:off x="7488936" y="3630168"/>
            <a:ext cx="40992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950"/>
              </a:lnSpc>
              <a:buNone/>
            </a:pPr>
            <a:r>
              <a:rPr lang="en-US" sz="760" dirty="0">
                <a:solidFill>
                  <a:srgbClr val="E8E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Jira Issue Condition Jql</a:t>
            </a:r>
            <a:endParaRPr lang="en-US" sz="760" dirty="0"/>
          </a:p>
        </p:txBody>
      </p:sp>
      <p:sp>
        <p:nvSpPr>
          <p:cNvPr id="139" name="Text 137"/>
          <p:cNvSpPr/>
          <p:nvPr/>
        </p:nvSpPr>
        <p:spPr>
          <a:xfrm>
            <a:off x="7488936" y="5925312"/>
            <a:ext cx="4099255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lnSpc>
                <a:spcPts val="900"/>
              </a:lnSpc>
              <a:buNone/>
            </a:pPr>
            <a:r>
              <a:rPr lang="en-US" sz="700" i="1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importable JSON is in the JSON export.</a:t>
            </a:r>
            <a:endParaRPr lang="en-US" sz="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26F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5548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5664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5781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15898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36015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6132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76248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6365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6482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36599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56716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76832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96949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5548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75664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95781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5898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36015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56132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76248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96365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16482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36599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76832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96949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55548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75664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95781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15898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36015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56132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76248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96365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6482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36599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56716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76832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96949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55548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75664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95781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15898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36015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56132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76248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96365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116482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36599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56716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76832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96949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55548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75664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95781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15898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36015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56132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76248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96365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116482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36599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56716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76832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96949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55548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75664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95781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015898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36015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56132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76248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96365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116482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36599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56716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76832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96949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55548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75664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95781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015898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6015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56132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76248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96365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116482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36599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56716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76832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96949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55548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75664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95781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015898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36015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56132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76248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96365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116482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36599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56716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76832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96949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57200" y="365760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· JIRA AUTOMATION</a:t>
            </a:r>
            <a:endParaRPr lang="en-US" sz="950" dirty="0"/>
          </a:p>
        </p:txBody>
      </p:sp>
      <p:sp>
        <p:nvSpPr>
          <p:cNvPr id="107" name="Text 105"/>
          <p:cNvSpPr/>
          <p:nvPr/>
        </p:nvSpPr>
        <p:spPr>
          <a:xfrm>
            <a:off x="457200" y="621792"/>
            <a:ext cx="112772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Auto-assign unassigned High/Critical Priority Incidents</a:t>
            </a:r>
            <a:endParaRPr lang="en-US" sz="1800" dirty="0"/>
          </a:p>
        </p:txBody>
      </p:sp>
      <p:sp>
        <p:nvSpPr>
          <p:cNvPr id="108" name="Shape 106"/>
          <p:cNvSpPr/>
          <p:nvPr/>
        </p:nvSpPr>
        <p:spPr>
          <a:xfrm>
            <a:off x="457200" y="1115568"/>
            <a:ext cx="960120" cy="41148"/>
          </a:xfrm>
          <a:prstGeom prst="rect">
            <a:avLst/>
          </a:prstGeom>
          <a:solidFill>
            <a:srgbClr val="1D7AFC"/>
          </a:solidFill>
          <a:ln w="12700">
            <a:solidFill>
              <a:srgbClr val="1D7AFC"/>
            </a:solidFill>
            <a:prstDash val="solid"/>
          </a:ln>
        </p:spPr>
      </p:sp>
      <p:sp>
        <p:nvSpPr>
          <p:cNvPr id="109" name="Text 107"/>
          <p:cNvSpPr/>
          <p:nvPr/>
        </p:nvSpPr>
        <p:spPr>
          <a:xfrm>
            <a:off x="457200" y="1271016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Jira Automation  ·  Risk: medium</a:t>
            </a:r>
            <a:endParaRPr lang="en-US" sz="850" dirty="0"/>
          </a:p>
        </p:txBody>
      </p:sp>
      <p:sp>
        <p:nvSpPr>
          <p:cNvPr id="110" name="Shape 108"/>
          <p:cNvSpPr/>
          <p:nvPr/>
        </p:nvSpPr>
        <p:spPr>
          <a:xfrm>
            <a:off x="457200" y="1545336"/>
            <a:ext cx="6720840" cy="804672"/>
          </a:xfrm>
          <a:prstGeom prst="roundRect">
            <a:avLst>
              <a:gd name="adj" fmla="val 5682"/>
            </a:avLst>
          </a:prstGeom>
          <a:solidFill>
            <a:srgbClr val="E9F2FF"/>
          </a:solidFill>
          <a:ln w="10160">
            <a:solidFill>
              <a:srgbClr val="A6C5F2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1" name="Shape 109"/>
          <p:cNvSpPr/>
          <p:nvPr/>
        </p:nvSpPr>
        <p:spPr>
          <a:xfrm>
            <a:off x="457200" y="1627632"/>
            <a:ext cx="45720" cy="640080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12" name="Text 110"/>
          <p:cNvSpPr/>
          <p:nvPr/>
        </p:nvSpPr>
        <p:spPr>
          <a:xfrm>
            <a:off x="621792" y="1655064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PURPOSE</a:t>
            </a:r>
            <a:endParaRPr lang="en-US" sz="820" dirty="0"/>
          </a:p>
        </p:txBody>
      </p:sp>
      <p:sp>
        <p:nvSpPr>
          <p:cNvPr id="113" name="Text 111"/>
          <p:cNvSpPr/>
          <p:nvPr/>
        </p:nvSpPr>
        <p:spPr>
          <a:xfrm>
            <a:off x="621792" y="1856232"/>
            <a:ext cx="639165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30"/>
              </a:lnSpc>
              <a:buNone/>
            </a:pPr>
            <a:r>
              <a:rPr lang="en-US" sz="92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Automatically assigns any new unassigned incident with 'High' or 'Critical' priority to ensure it is picked up immediately, preventing delays for critical issues.</a:t>
            </a:r>
            <a:endParaRPr lang="en-US" sz="920" dirty="0"/>
          </a:p>
        </p:txBody>
      </p:sp>
      <p:sp>
        <p:nvSpPr>
          <p:cNvPr id="114" name="Shape 112"/>
          <p:cNvSpPr/>
          <p:nvPr/>
        </p:nvSpPr>
        <p:spPr>
          <a:xfrm>
            <a:off x="457200" y="2514600"/>
            <a:ext cx="6720840" cy="54864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5" name="Shape 113"/>
          <p:cNvSpPr/>
          <p:nvPr/>
        </p:nvSpPr>
        <p:spPr>
          <a:xfrm>
            <a:off x="457200" y="2596896"/>
            <a:ext cx="45720" cy="384048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16" name="Text 114"/>
          <p:cNvSpPr/>
          <p:nvPr/>
        </p:nvSpPr>
        <p:spPr>
          <a:xfrm>
            <a:off x="621792" y="2633472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TRIGGER</a:t>
            </a:r>
            <a:endParaRPr lang="en-US" sz="820" dirty="0"/>
          </a:p>
        </p:txBody>
      </p:sp>
      <p:sp>
        <p:nvSpPr>
          <p:cNvPr id="117" name="Text 115"/>
          <p:cNvSpPr/>
          <p:nvPr/>
        </p:nvSpPr>
        <p:spPr>
          <a:xfrm>
            <a:off x="1828800" y="2624328"/>
            <a:ext cx="5166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Issue Created</a:t>
            </a:r>
            <a:endParaRPr lang="en-US" sz="950" dirty="0"/>
          </a:p>
        </p:txBody>
      </p:sp>
      <p:sp>
        <p:nvSpPr>
          <p:cNvPr id="118" name="Shape 116"/>
          <p:cNvSpPr/>
          <p:nvPr/>
        </p:nvSpPr>
        <p:spPr>
          <a:xfrm>
            <a:off x="457200" y="3191256"/>
            <a:ext cx="3278124" cy="3072384"/>
          </a:xfrm>
          <a:prstGeom prst="roundRect">
            <a:avLst>
              <a:gd name="adj" fmla="val 1488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9" name="Shape 117"/>
          <p:cNvSpPr/>
          <p:nvPr/>
        </p:nvSpPr>
        <p:spPr>
          <a:xfrm>
            <a:off x="457200" y="3273552"/>
            <a:ext cx="45720" cy="2907792"/>
          </a:xfrm>
          <a:prstGeom prst="rect">
            <a:avLst/>
          </a:prstGeom>
          <a:solidFill>
            <a:srgbClr val="216E4E"/>
          </a:solidFill>
          <a:ln/>
        </p:spPr>
      </p:sp>
      <p:sp>
        <p:nvSpPr>
          <p:cNvPr id="120" name="Text 118"/>
          <p:cNvSpPr/>
          <p:nvPr/>
        </p:nvSpPr>
        <p:spPr>
          <a:xfrm>
            <a:off x="603504" y="3319272"/>
            <a:ext cx="30038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216E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ACTIONS</a:t>
            </a:r>
            <a:endParaRPr lang="en-US" sz="820" dirty="0"/>
          </a:p>
        </p:txBody>
      </p:sp>
      <p:sp>
        <p:nvSpPr>
          <p:cNvPr id="121" name="Text 119"/>
          <p:cNvSpPr/>
          <p:nvPr/>
        </p:nvSpPr>
        <p:spPr>
          <a:xfrm>
            <a:off x="603504" y="3557016"/>
            <a:ext cx="2985516" cy="2615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Edit Field assignee = Automatic</a:t>
            </a:r>
            <a:endParaRPr lang="en-US" sz="860" dirty="0"/>
          </a:p>
        </p:txBody>
      </p:sp>
      <p:sp>
        <p:nvSpPr>
          <p:cNvPr id="122" name="Shape 120"/>
          <p:cNvSpPr/>
          <p:nvPr/>
        </p:nvSpPr>
        <p:spPr>
          <a:xfrm>
            <a:off x="3899916" y="3191256"/>
            <a:ext cx="3278124" cy="3072384"/>
          </a:xfrm>
          <a:prstGeom prst="roundRect">
            <a:avLst>
              <a:gd name="adj" fmla="val 1488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3" name="Shape 121"/>
          <p:cNvSpPr/>
          <p:nvPr/>
        </p:nvSpPr>
        <p:spPr>
          <a:xfrm>
            <a:off x="3899916" y="3273552"/>
            <a:ext cx="45720" cy="2907792"/>
          </a:xfrm>
          <a:prstGeom prst="rect">
            <a:avLst/>
          </a:prstGeom>
          <a:solidFill>
            <a:srgbClr val="A54800"/>
          </a:solidFill>
          <a:ln/>
        </p:spPr>
      </p:sp>
      <p:sp>
        <p:nvSpPr>
          <p:cNvPr id="124" name="Text 122"/>
          <p:cNvSpPr/>
          <p:nvPr/>
        </p:nvSpPr>
        <p:spPr>
          <a:xfrm>
            <a:off x="4046220" y="3319272"/>
            <a:ext cx="30038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A54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CONDITIONS</a:t>
            </a:r>
            <a:endParaRPr lang="en-US" sz="820" dirty="0"/>
          </a:p>
        </p:txBody>
      </p:sp>
      <p:sp>
        <p:nvSpPr>
          <p:cNvPr id="125" name="Text 123"/>
          <p:cNvSpPr/>
          <p:nvPr/>
        </p:nvSpPr>
        <p:spPr>
          <a:xfrm>
            <a:off x="4046220" y="3557016"/>
            <a:ext cx="2985516" cy="2615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issuetype = 'Work Type = Incident' AND Priority in ('2 - High', '1 - Critical') AND assignee is EMPTY</a:t>
            </a:r>
            <a:endParaRPr lang="en-US" sz="860" dirty="0"/>
          </a:p>
        </p:txBody>
      </p:sp>
      <p:sp>
        <p:nvSpPr>
          <p:cNvPr id="126" name="Shape 124"/>
          <p:cNvSpPr/>
          <p:nvPr/>
        </p:nvSpPr>
        <p:spPr>
          <a:xfrm>
            <a:off x="7342632" y="1545336"/>
            <a:ext cx="4391863" cy="4718304"/>
          </a:xfrm>
          <a:prstGeom prst="roundRect">
            <a:avLst>
              <a:gd name="adj" fmla="val 1041"/>
            </a:avLst>
          </a:prstGeom>
          <a:solidFill>
            <a:srgbClr val="1E2432"/>
          </a:solidFill>
          <a:ln w="10160">
            <a:solidFill>
              <a:srgbClr val="38445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7" name="Shape 125"/>
          <p:cNvSpPr/>
          <p:nvPr/>
        </p:nvSpPr>
        <p:spPr>
          <a:xfrm>
            <a:off x="7342632" y="1627632"/>
            <a:ext cx="45720" cy="4553712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28" name="Text 126"/>
          <p:cNvSpPr/>
          <p:nvPr/>
        </p:nvSpPr>
        <p:spPr>
          <a:xfrm>
            <a:off x="7488936" y="1691640"/>
            <a:ext cx="409925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B9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IMPORTABLE JSON</a:t>
            </a:r>
            <a:endParaRPr lang="en-US" sz="820" dirty="0"/>
          </a:p>
        </p:txBody>
      </p:sp>
      <p:sp>
        <p:nvSpPr>
          <p:cNvPr id="129" name="Text 127"/>
          <p:cNvSpPr/>
          <p:nvPr/>
        </p:nvSpPr>
        <p:spPr>
          <a:xfrm>
            <a:off x="7488936" y="1965960"/>
            <a:ext cx="4099255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b="1" spc="8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STATE</a:t>
            </a:r>
            <a:endParaRPr lang="en-US" sz="680" dirty="0"/>
          </a:p>
        </p:txBody>
      </p:sp>
      <p:sp>
        <p:nvSpPr>
          <p:cNvPr id="130" name="Text 128"/>
          <p:cNvSpPr/>
          <p:nvPr/>
        </p:nvSpPr>
        <p:spPr>
          <a:xfrm>
            <a:off x="7488936" y="2121408"/>
            <a:ext cx="40992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950"/>
              </a:lnSpc>
              <a:buNone/>
            </a:pPr>
            <a:r>
              <a:rPr lang="en-US" sz="760" dirty="0">
                <a:solidFill>
                  <a:srgbClr val="E8E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ENABLED</a:t>
            </a:r>
            <a:endParaRPr lang="en-US" sz="760" dirty="0"/>
          </a:p>
        </p:txBody>
      </p:sp>
      <p:sp>
        <p:nvSpPr>
          <p:cNvPr id="131" name="Text 129"/>
          <p:cNvSpPr/>
          <p:nvPr/>
        </p:nvSpPr>
        <p:spPr>
          <a:xfrm>
            <a:off x="7488936" y="2468880"/>
            <a:ext cx="4099255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b="1" spc="8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TRIGGER</a:t>
            </a:r>
            <a:endParaRPr lang="en-US" sz="680" dirty="0"/>
          </a:p>
        </p:txBody>
      </p:sp>
      <p:sp>
        <p:nvSpPr>
          <p:cNvPr id="132" name="Text 130"/>
          <p:cNvSpPr/>
          <p:nvPr/>
        </p:nvSpPr>
        <p:spPr>
          <a:xfrm>
            <a:off x="7488936" y="2624328"/>
            <a:ext cx="40992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950"/>
              </a:lnSpc>
              <a:buNone/>
            </a:pPr>
            <a:r>
              <a:rPr lang="en-US" sz="760" dirty="0">
                <a:solidFill>
                  <a:srgbClr val="E8E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Jira Issue Created</a:t>
            </a:r>
            <a:endParaRPr lang="en-US" sz="760" dirty="0"/>
          </a:p>
        </p:txBody>
      </p:sp>
      <p:sp>
        <p:nvSpPr>
          <p:cNvPr id="133" name="Text 131"/>
          <p:cNvSpPr/>
          <p:nvPr/>
        </p:nvSpPr>
        <p:spPr>
          <a:xfrm>
            <a:off x="7488936" y="2971800"/>
            <a:ext cx="4099255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b="1" spc="8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ACTIONS</a:t>
            </a:r>
            <a:endParaRPr lang="en-US" sz="680" dirty="0"/>
          </a:p>
        </p:txBody>
      </p:sp>
      <p:sp>
        <p:nvSpPr>
          <p:cNvPr id="134" name="Text 132"/>
          <p:cNvSpPr/>
          <p:nvPr/>
        </p:nvSpPr>
        <p:spPr>
          <a:xfrm>
            <a:off x="7488936" y="3127248"/>
            <a:ext cx="40992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950"/>
              </a:lnSpc>
              <a:buNone/>
            </a:pPr>
            <a:r>
              <a:rPr lang="en-US" sz="760" dirty="0">
                <a:solidFill>
                  <a:srgbClr val="E8E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Jira Issue Field Edit</a:t>
            </a:r>
            <a:endParaRPr lang="en-US" sz="760" dirty="0"/>
          </a:p>
        </p:txBody>
      </p:sp>
      <p:sp>
        <p:nvSpPr>
          <p:cNvPr id="135" name="Text 133"/>
          <p:cNvSpPr/>
          <p:nvPr/>
        </p:nvSpPr>
        <p:spPr>
          <a:xfrm>
            <a:off x="7488936" y="3474720"/>
            <a:ext cx="4099255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b="1" spc="8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CONDITIONS</a:t>
            </a:r>
            <a:endParaRPr lang="en-US" sz="680" dirty="0"/>
          </a:p>
        </p:txBody>
      </p:sp>
      <p:sp>
        <p:nvSpPr>
          <p:cNvPr id="136" name="Text 134"/>
          <p:cNvSpPr/>
          <p:nvPr/>
        </p:nvSpPr>
        <p:spPr>
          <a:xfrm>
            <a:off x="7488936" y="3630168"/>
            <a:ext cx="40992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950"/>
              </a:lnSpc>
              <a:buNone/>
            </a:pPr>
            <a:r>
              <a:rPr lang="en-US" sz="760" dirty="0">
                <a:solidFill>
                  <a:srgbClr val="E8E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Jira Issue Condition Jql</a:t>
            </a:r>
            <a:endParaRPr lang="en-US" sz="760" dirty="0"/>
          </a:p>
        </p:txBody>
      </p:sp>
      <p:sp>
        <p:nvSpPr>
          <p:cNvPr id="137" name="Text 135"/>
          <p:cNvSpPr/>
          <p:nvPr/>
        </p:nvSpPr>
        <p:spPr>
          <a:xfrm>
            <a:off x="7488936" y="5925312"/>
            <a:ext cx="4099255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lnSpc>
                <a:spcPts val="900"/>
              </a:lnSpc>
              <a:buNone/>
            </a:pPr>
            <a:r>
              <a:rPr lang="en-US" sz="700" i="1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importable JSON is in the JSON export.</a:t>
            </a:r>
            <a:endParaRPr lang="en-US" sz="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26F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5548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5664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5781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15898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36015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6132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76248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6365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6482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36599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56716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76832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96949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5548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75664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95781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5898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36015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56132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76248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96365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16482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36599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76832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96949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55548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75664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95781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15898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36015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56132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76248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96365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6482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36599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56716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76832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96949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55548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75664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95781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15898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36015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56132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76248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96365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116482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36599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56716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76832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96949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55548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75664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95781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15898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36015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56132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76248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96365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116482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36599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56716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76832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96949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55548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75664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95781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015898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36015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56132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76248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96365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116482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36599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56716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76832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96949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55548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75664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95781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015898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6015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56132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76248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96365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116482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36599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56716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76832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96949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55548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75664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95781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015898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36015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56132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76248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96365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116482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36599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56716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76832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96949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57200" y="365760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· JIRA AUTOMATION</a:t>
            </a:r>
            <a:endParaRPr lang="en-US" sz="950" dirty="0"/>
          </a:p>
        </p:txBody>
      </p:sp>
      <p:sp>
        <p:nvSpPr>
          <p:cNvPr id="107" name="Text 105"/>
          <p:cNvSpPr/>
          <p:nvPr/>
        </p:nvSpPr>
        <p:spPr>
          <a:xfrm>
            <a:off x="457200" y="621792"/>
            <a:ext cx="112772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Route Password Reset Incidents to correct group</a:t>
            </a:r>
            <a:endParaRPr lang="en-US" sz="1800" dirty="0"/>
          </a:p>
        </p:txBody>
      </p:sp>
      <p:sp>
        <p:nvSpPr>
          <p:cNvPr id="108" name="Shape 106"/>
          <p:cNvSpPr/>
          <p:nvPr/>
        </p:nvSpPr>
        <p:spPr>
          <a:xfrm>
            <a:off x="457200" y="1115568"/>
            <a:ext cx="960120" cy="41148"/>
          </a:xfrm>
          <a:prstGeom prst="rect">
            <a:avLst/>
          </a:prstGeom>
          <a:solidFill>
            <a:srgbClr val="1D7AFC"/>
          </a:solidFill>
          <a:ln w="12700">
            <a:solidFill>
              <a:srgbClr val="1D7AFC"/>
            </a:solidFill>
            <a:prstDash val="solid"/>
          </a:ln>
        </p:spPr>
      </p:sp>
      <p:sp>
        <p:nvSpPr>
          <p:cNvPr id="109" name="Text 107"/>
          <p:cNvSpPr/>
          <p:nvPr/>
        </p:nvSpPr>
        <p:spPr>
          <a:xfrm>
            <a:off x="457200" y="1271016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Jira Automation  ·  Risk: low</a:t>
            </a:r>
            <a:endParaRPr lang="en-US" sz="850" dirty="0"/>
          </a:p>
        </p:txBody>
      </p:sp>
      <p:sp>
        <p:nvSpPr>
          <p:cNvPr id="110" name="Shape 108"/>
          <p:cNvSpPr/>
          <p:nvPr/>
        </p:nvSpPr>
        <p:spPr>
          <a:xfrm>
            <a:off x="457200" y="1545336"/>
            <a:ext cx="6720840" cy="804672"/>
          </a:xfrm>
          <a:prstGeom prst="roundRect">
            <a:avLst>
              <a:gd name="adj" fmla="val 5682"/>
            </a:avLst>
          </a:prstGeom>
          <a:solidFill>
            <a:srgbClr val="E9F2FF"/>
          </a:solidFill>
          <a:ln w="10160">
            <a:solidFill>
              <a:srgbClr val="A6C5F2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1" name="Shape 109"/>
          <p:cNvSpPr/>
          <p:nvPr/>
        </p:nvSpPr>
        <p:spPr>
          <a:xfrm>
            <a:off x="457200" y="1627632"/>
            <a:ext cx="45720" cy="640080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12" name="Text 110"/>
          <p:cNvSpPr/>
          <p:nvPr/>
        </p:nvSpPr>
        <p:spPr>
          <a:xfrm>
            <a:off x="621792" y="1655064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PURPOSE</a:t>
            </a:r>
            <a:endParaRPr lang="en-US" sz="820" dirty="0"/>
          </a:p>
        </p:txBody>
      </p:sp>
      <p:sp>
        <p:nvSpPr>
          <p:cNvPr id="113" name="Text 111"/>
          <p:cNvSpPr/>
          <p:nvPr/>
        </p:nvSpPr>
        <p:spPr>
          <a:xfrm>
            <a:off x="621792" y="1856232"/>
            <a:ext cx="639165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30"/>
              </a:lnSpc>
              <a:buNone/>
            </a:pPr>
            <a:r>
              <a:rPr lang="en-US" sz="92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Automatically sets the 'Assignment Group' to 'Computer/Accessories' for new incidents with a 'Subcategory' of 'Password Reset' or 'Account Unlock', ensuring faster routing to the correct team.</a:t>
            </a:r>
            <a:endParaRPr lang="en-US" sz="920" dirty="0"/>
          </a:p>
        </p:txBody>
      </p:sp>
      <p:sp>
        <p:nvSpPr>
          <p:cNvPr id="114" name="Shape 112"/>
          <p:cNvSpPr/>
          <p:nvPr/>
        </p:nvSpPr>
        <p:spPr>
          <a:xfrm>
            <a:off x="457200" y="2514600"/>
            <a:ext cx="6720840" cy="54864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5" name="Shape 113"/>
          <p:cNvSpPr/>
          <p:nvPr/>
        </p:nvSpPr>
        <p:spPr>
          <a:xfrm>
            <a:off x="457200" y="2596896"/>
            <a:ext cx="45720" cy="384048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16" name="Text 114"/>
          <p:cNvSpPr/>
          <p:nvPr/>
        </p:nvSpPr>
        <p:spPr>
          <a:xfrm>
            <a:off x="621792" y="2633472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TRIGGER</a:t>
            </a:r>
            <a:endParaRPr lang="en-US" sz="820" dirty="0"/>
          </a:p>
        </p:txBody>
      </p:sp>
      <p:sp>
        <p:nvSpPr>
          <p:cNvPr id="117" name="Text 115"/>
          <p:cNvSpPr/>
          <p:nvPr/>
        </p:nvSpPr>
        <p:spPr>
          <a:xfrm>
            <a:off x="1828800" y="2624328"/>
            <a:ext cx="5166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Issue Created</a:t>
            </a:r>
            <a:endParaRPr lang="en-US" sz="950" dirty="0"/>
          </a:p>
        </p:txBody>
      </p:sp>
      <p:sp>
        <p:nvSpPr>
          <p:cNvPr id="118" name="Shape 116"/>
          <p:cNvSpPr/>
          <p:nvPr/>
        </p:nvSpPr>
        <p:spPr>
          <a:xfrm>
            <a:off x="457200" y="3191256"/>
            <a:ext cx="3278124" cy="3072384"/>
          </a:xfrm>
          <a:prstGeom prst="roundRect">
            <a:avLst>
              <a:gd name="adj" fmla="val 1488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9" name="Shape 117"/>
          <p:cNvSpPr/>
          <p:nvPr/>
        </p:nvSpPr>
        <p:spPr>
          <a:xfrm>
            <a:off x="457200" y="3273552"/>
            <a:ext cx="45720" cy="2907792"/>
          </a:xfrm>
          <a:prstGeom prst="rect">
            <a:avLst/>
          </a:prstGeom>
          <a:solidFill>
            <a:srgbClr val="216E4E"/>
          </a:solidFill>
          <a:ln/>
        </p:spPr>
      </p:sp>
      <p:sp>
        <p:nvSpPr>
          <p:cNvPr id="120" name="Text 118"/>
          <p:cNvSpPr/>
          <p:nvPr/>
        </p:nvSpPr>
        <p:spPr>
          <a:xfrm>
            <a:off x="603504" y="3319272"/>
            <a:ext cx="30038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216E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ACTIONS</a:t>
            </a:r>
            <a:endParaRPr lang="en-US" sz="820" dirty="0"/>
          </a:p>
        </p:txBody>
      </p:sp>
      <p:sp>
        <p:nvSpPr>
          <p:cNvPr id="121" name="Text 119"/>
          <p:cNvSpPr/>
          <p:nvPr/>
        </p:nvSpPr>
        <p:spPr>
          <a:xfrm>
            <a:off x="603504" y="3557016"/>
            <a:ext cx="2985516" cy="2615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Edit Field Assignment Group = Computer/Accessories</a:t>
            </a:r>
            <a:endParaRPr lang="en-US" sz="860" dirty="0"/>
          </a:p>
        </p:txBody>
      </p:sp>
      <p:sp>
        <p:nvSpPr>
          <p:cNvPr id="122" name="Shape 120"/>
          <p:cNvSpPr/>
          <p:nvPr/>
        </p:nvSpPr>
        <p:spPr>
          <a:xfrm>
            <a:off x="3899916" y="3191256"/>
            <a:ext cx="3278124" cy="3072384"/>
          </a:xfrm>
          <a:prstGeom prst="roundRect">
            <a:avLst>
              <a:gd name="adj" fmla="val 1488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3" name="Shape 121"/>
          <p:cNvSpPr/>
          <p:nvPr/>
        </p:nvSpPr>
        <p:spPr>
          <a:xfrm>
            <a:off x="3899916" y="3273552"/>
            <a:ext cx="45720" cy="2907792"/>
          </a:xfrm>
          <a:prstGeom prst="rect">
            <a:avLst/>
          </a:prstGeom>
          <a:solidFill>
            <a:srgbClr val="A54800"/>
          </a:solidFill>
          <a:ln/>
        </p:spPr>
      </p:sp>
      <p:sp>
        <p:nvSpPr>
          <p:cNvPr id="124" name="Text 122"/>
          <p:cNvSpPr/>
          <p:nvPr/>
        </p:nvSpPr>
        <p:spPr>
          <a:xfrm>
            <a:off x="4046220" y="3319272"/>
            <a:ext cx="30038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A54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CONDITIONS</a:t>
            </a:r>
            <a:endParaRPr lang="en-US" sz="820" dirty="0"/>
          </a:p>
        </p:txBody>
      </p:sp>
      <p:sp>
        <p:nvSpPr>
          <p:cNvPr id="125" name="Text 123"/>
          <p:cNvSpPr/>
          <p:nvPr/>
        </p:nvSpPr>
        <p:spPr>
          <a:xfrm>
            <a:off x="4046220" y="3557016"/>
            <a:ext cx="2985516" cy="2615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issuetype = 'Work Type = Incident' AND Subcategory in ('Password Reset', 'Account Unlock') AND 'Assignment Group' is…</a:t>
            </a:r>
            <a:endParaRPr lang="en-US" sz="860" dirty="0"/>
          </a:p>
        </p:txBody>
      </p:sp>
      <p:sp>
        <p:nvSpPr>
          <p:cNvPr id="126" name="Shape 124"/>
          <p:cNvSpPr/>
          <p:nvPr/>
        </p:nvSpPr>
        <p:spPr>
          <a:xfrm>
            <a:off x="7342632" y="1545336"/>
            <a:ext cx="4391863" cy="4718304"/>
          </a:xfrm>
          <a:prstGeom prst="roundRect">
            <a:avLst>
              <a:gd name="adj" fmla="val 1041"/>
            </a:avLst>
          </a:prstGeom>
          <a:solidFill>
            <a:srgbClr val="1E2432"/>
          </a:solidFill>
          <a:ln w="10160">
            <a:solidFill>
              <a:srgbClr val="38445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7" name="Shape 125"/>
          <p:cNvSpPr/>
          <p:nvPr/>
        </p:nvSpPr>
        <p:spPr>
          <a:xfrm>
            <a:off x="7342632" y="1627632"/>
            <a:ext cx="45720" cy="4553712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28" name="Text 126"/>
          <p:cNvSpPr/>
          <p:nvPr/>
        </p:nvSpPr>
        <p:spPr>
          <a:xfrm>
            <a:off x="7488936" y="1691640"/>
            <a:ext cx="409925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B9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IMPORTABLE JSON</a:t>
            </a:r>
            <a:endParaRPr lang="en-US" sz="820" dirty="0"/>
          </a:p>
        </p:txBody>
      </p:sp>
      <p:sp>
        <p:nvSpPr>
          <p:cNvPr id="129" name="Text 127"/>
          <p:cNvSpPr/>
          <p:nvPr/>
        </p:nvSpPr>
        <p:spPr>
          <a:xfrm>
            <a:off x="7488936" y="1965960"/>
            <a:ext cx="4099255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b="1" spc="8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STATE</a:t>
            </a:r>
            <a:endParaRPr lang="en-US" sz="680" dirty="0"/>
          </a:p>
        </p:txBody>
      </p:sp>
      <p:sp>
        <p:nvSpPr>
          <p:cNvPr id="130" name="Text 128"/>
          <p:cNvSpPr/>
          <p:nvPr/>
        </p:nvSpPr>
        <p:spPr>
          <a:xfrm>
            <a:off x="7488936" y="2121408"/>
            <a:ext cx="40992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950"/>
              </a:lnSpc>
              <a:buNone/>
            </a:pPr>
            <a:r>
              <a:rPr lang="en-US" sz="760" dirty="0">
                <a:solidFill>
                  <a:srgbClr val="E8E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ENABLED</a:t>
            </a:r>
            <a:endParaRPr lang="en-US" sz="760" dirty="0"/>
          </a:p>
        </p:txBody>
      </p:sp>
      <p:sp>
        <p:nvSpPr>
          <p:cNvPr id="131" name="Text 129"/>
          <p:cNvSpPr/>
          <p:nvPr/>
        </p:nvSpPr>
        <p:spPr>
          <a:xfrm>
            <a:off x="7488936" y="2468880"/>
            <a:ext cx="4099255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b="1" spc="8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TRIGGER</a:t>
            </a:r>
            <a:endParaRPr lang="en-US" sz="680" dirty="0"/>
          </a:p>
        </p:txBody>
      </p:sp>
      <p:sp>
        <p:nvSpPr>
          <p:cNvPr id="132" name="Text 130"/>
          <p:cNvSpPr/>
          <p:nvPr/>
        </p:nvSpPr>
        <p:spPr>
          <a:xfrm>
            <a:off x="7488936" y="2624328"/>
            <a:ext cx="40992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950"/>
              </a:lnSpc>
              <a:buNone/>
            </a:pPr>
            <a:r>
              <a:rPr lang="en-US" sz="760" dirty="0">
                <a:solidFill>
                  <a:srgbClr val="E8E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Jira Issue Created</a:t>
            </a:r>
            <a:endParaRPr lang="en-US" sz="760" dirty="0"/>
          </a:p>
        </p:txBody>
      </p:sp>
      <p:sp>
        <p:nvSpPr>
          <p:cNvPr id="133" name="Text 131"/>
          <p:cNvSpPr/>
          <p:nvPr/>
        </p:nvSpPr>
        <p:spPr>
          <a:xfrm>
            <a:off x="7488936" y="2971800"/>
            <a:ext cx="4099255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b="1" spc="8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ACTIONS</a:t>
            </a:r>
            <a:endParaRPr lang="en-US" sz="680" dirty="0"/>
          </a:p>
        </p:txBody>
      </p:sp>
      <p:sp>
        <p:nvSpPr>
          <p:cNvPr id="134" name="Text 132"/>
          <p:cNvSpPr/>
          <p:nvPr/>
        </p:nvSpPr>
        <p:spPr>
          <a:xfrm>
            <a:off x="7488936" y="3127248"/>
            <a:ext cx="40992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950"/>
              </a:lnSpc>
              <a:buNone/>
            </a:pPr>
            <a:r>
              <a:rPr lang="en-US" sz="760" dirty="0">
                <a:solidFill>
                  <a:srgbClr val="E8E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Jira Issue Field Edit</a:t>
            </a:r>
            <a:endParaRPr lang="en-US" sz="760" dirty="0"/>
          </a:p>
        </p:txBody>
      </p:sp>
      <p:sp>
        <p:nvSpPr>
          <p:cNvPr id="135" name="Text 133"/>
          <p:cNvSpPr/>
          <p:nvPr/>
        </p:nvSpPr>
        <p:spPr>
          <a:xfrm>
            <a:off x="7488936" y="3474720"/>
            <a:ext cx="4099255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b="1" spc="8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CONDITIONS</a:t>
            </a:r>
            <a:endParaRPr lang="en-US" sz="680" dirty="0"/>
          </a:p>
        </p:txBody>
      </p:sp>
      <p:sp>
        <p:nvSpPr>
          <p:cNvPr id="136" name="Text 134"/>
          <p:cNvSpPr/>
          <p:nvPr/>
        </p:nvSpPr>
        <p:spPr>
          <a:xfrm>
            <a:off x="7488936" y="3630168"/>
            <a:ext cx="40992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950"/>
              </a:lnSpc>
              <a:buNone/>
            </a:pPr>
            <a:r>
              <a:rPr lang="en-US" sz="760" dirty="0">
                <a:solidFill>
                  <a:srgbClr val="E8E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Jira Issue Condition Jql</a:t>
            </a:r>
            <a:endParaRPr lang="en-US" sz="760" dirty="0"/>
          </a:p>
        </p:txBody>
      </p:sp>
      <p:sp>
        <p:nvSpPr>
          <p:cNvPr id="137" name="Text 135"/>
          <p:cNvSpPr/>
          <p:nvPr/>
        </p:nvSpPr>
        <p:spPr>
          <a:xfrm>
            <a:off x="7488936" y="5925312"/>
            <a:ext cx="4099255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lnSpc>
                <a:spcPts val="900"/>
              </a:lnSpc>
              <a:buNone/>
            </a:pPr>
            <a:r>
              <a:rPr lang="en-US" sz="700" i="1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importable JSON is in the JSON export.</a:t>
            </a:r>
            <a:endParaRPr lang="en-US" sz="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26F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5548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5664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5781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15898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36015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6132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76248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6365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6482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36599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56716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76832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96949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5548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75664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95781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5898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36015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56132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76248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96365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16482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36599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76832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96949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55548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75664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95781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15898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36015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56132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76248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96365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6482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36599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56716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76832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96949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55548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75664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95781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15898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36015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56132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76248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96365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116482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36599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56716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76832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96949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55548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75664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95781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15898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36015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56132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76248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96365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116482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36599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56716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76832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96949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55548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75664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95781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015898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36015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56132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76248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96365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116482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36599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56716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76832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96949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55548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75664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95781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015898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6015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56132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76248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96365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116482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36599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56716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76832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96949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55548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75664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95781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015898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36015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56132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76248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96365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116482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36599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56716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76832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96949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57200" y="365760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· JIRA AUTOMATION</a:t>
            </a:r>
            <a:endParaRPr lang="en-US" sz="950" dirty="0"/>
          </a:p>
        </p:txBody>
      </p:sp>
      <p:sp>
        <p:nvSpPr>
          <p:cNvPr id="107" name="Text 105"/>
          <p:cNvSpPr/>
          <p:nvPr/>
        </p:nvSpPr>
        <p:spPr>
          <a:xfrm>
            <a:off x="457200" y="621792"/>
            <a:ext cx="112772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Implementation Checklist</a:t>
            </a:r>
            <a:endParaRPr lang="en-US" sz="1800" dirty="0"/>
          </a:p>
        </p:txBody>
      </p:sp>
      <p:sp>
        <p:nvSpPr>
          <p:cNvPr id="108" name="Shape 106"/>
          <p:cNvSpPr/>
          <p:nvPr/>
        </p:nvSpPr>
        <p:spPr>
          <a:xfrm>
            <a:off x="457200" y="1115568"/>
            <a:ext cx="960120" cy="41148"/>
          </a:xfrm>
          <a:prstGeom prst="rect">
            <a:avLst/>
          </a:prstGeom>
          <a:solidFill>
            <a:srgbClr val="1D7AFC"/>
          </a:solidFill>
          <a:ln w="12700">
            <a:solidFill>
              <a:srgbClr val="1D7AFC"/>
            </a:solidFill>
            <a:prstDash val="solid"/>
          </a:ln>
        </p:spPr>
      </p:sp>
      <p:sp>
        <p:nvSpPr>
          <p:cNvPr id="109" name="Shape 107"/>
          <p:cNvSpPr/>
          <p:nvPr/>
        </p:nvSpPr>
        <p:spPr>
          <a:xfrm>
            <a:off x="457200" y="1325880"/>
            <a:ext cx="11277295" cy="822960"/>
          </a:xfrm>
          <a:prstGeom prst="roundRect">
            <a:avLst>
              <a:gd name="adj" fmla="val 5556"/>
            </a:avLst>
          </a:prstGeom>
          <a:solidFill>
            <a:srgbClr val="E9F2FF"/>
          </a:solidFill>
          <a:ln w="10160">
            <a:solidFill>
              <a:srgbClr val="A6C5F2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0" name="Shape 108"/>
          <p:cNvSpPr/>
          <p:nvPr/>
        </p:nvSpPr>
        <p:spPr>
          <a:xfrm>
            <a:off x="457200" y="1408176"/>
            <a:ext cx="45720" cy="658368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11" name="Text 109"/>
          <p:cNvSpPr/>
          <p:nvPr/>
        </p:nvSpPr>
        <p:spPr>
          <a:xfrm>
            <a:off x="621792" y="1444752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TO USE THIS PACK</a:t>
            </a:r>
            <a:endParaRPr lang="en-US" sz="820" dirty="0"/>
          </a:p>
        </p:txBody>
      </p:sp>
      <p:sp>
        <p:nvSpPr>
          <p:cNvPr id="112" name="Text 110"/>
          <p:cNvSpPr/>
          <p:nvPr/>
        </p:nvSpPr>
        <p:spPr>
          <a:xfrm>
            <a:off x="621792" y="1645920"/>
            <a:ext cx="10948111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50"/>
              </a:lnSpc>
              <a:buNone/>
            </a:pPr>
            <a:r>
              <a:rPr lang="en-US" sz="94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deck summarises the generated Jira Automation in a client-readable format. Use the JSON export for the full import/configuration artifacts.</a:t>
            </a:r>
            <a:endParaRPr lang="en-US" sz="940" dirty="0"/>
          </a:p>
        </p:txBody>
      </p:sp>
      <p:sp>
        <p:nvSpPr>
          <p:cNvPr id="113" name="Shape 111"/>
          <p:cNvSpPr/>
          <p:nvPr/>
        </p:nvSpPr>
        <p:spPr>
          <a:xfrm>
            <a:off x="457200" y="2331720"/>
            <a:ext cx="11277295" cy="3931920"/>
          </a:xfrm>
          <a:prstGeom prst="roundRect">
            <a:avLst>
              <a:gd name="adj" fmla="val 1163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4" name="Shape 112"/>
          <p:cNvSpPr/>
          <p:nvPr/>
        </p:nvSpPr>
        <p:spPr>
          <a:xfrm>
            <a:off x="457200" y="2414016"/>
            <a:ext cx="45720" cy="3767328"/>
          </a:xfrm>
          <a:prstGeom prst="rect">
            <a:avLst/>
          </a:prstGeom>
          <a:solidFill>
            <a:srgbClr val="216E4E"/>
          </a:solidFill>
          <a:ln/>
        </p:spPr>
      </p:sp>
      <p:sp>
        <p:nvSpPr>
          <p:cNvPr id="115" name="Text 113"/>
          <p:cNvSpPr/>
          <p:nvPr/>
        </p:nvSpPr>
        <p:spPr>
          <a:xfrm>
            <a:off x="621792" y="2478024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216E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RECOMMENDED VALIDATION STEPS</a:t>
            </a:r>
            <a:endParaRPr lang="en-US" sz="820" dirty="0"/>
          </a:p>
        </p:txBody>
      </p:sp>
      <p:sp>
        <p:nvSpPr>
          <p:cNvPr id="116" name="Text 114"/>
          <p:cNvSpPr/>
          <p:nvPr/>
        </p:nvSpPr>
        <p:spPr>
          <a:xfrm>
            <a:off x="621792" y="2752344"/>
            <a:ext cx="10948111" cy="342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386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Review each rule against local workflow configuration and field names.</a:t>
            </a:r>
            <a:endParaRPr lang="en-US" sz="1050" dirty="0"/>
          </a:p>
          <a:p>
            <a:pPr marL="127000" indent="-127000">
              <a:lnSpc>
                <a:spcPts val="1386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Validate triggers, conditions and actions in a sandbox or development project first.</a:t>
            </a:r>
            <a:endParaRPr lang="en-US" sz="1050" dirty="0"/>
          </a:p>
          <a:p>
            <a:pPr marL="127000" indent="-127000">
              <a:lnSpc>
                <a:spcPts val="1386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Confirm permissions, app availability and any required marketplace apps.</a:t>
            </a:r>
            <a:endParaRPr lang="en-US" sz="1050" dirty="0"/>
          </a:p>
          <a:p>
            <a:pPr marL="127000" indent="-127000">
              <a:lnSpc>
                <a:spcPts val="1386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the JSON export for direct rule import where supported.</a:t>
            </a:r>
            <a:endParaRPr lang="en-US" sz="1050" dirty="0"/>
          </a:p>
          <a:p>
            <a:pPr marL="127000" indent="-127000">
              <a:lnSpc>
                <a:spcPts val="1386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 a small pilot before enabling broadly, and monitor exceptions after release.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26F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Metricus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Jira Automation — Incidents - Status</dc:title>
  <dc:subject>PptxGenJS Presentation</dc:subject>
  <dc:creator>Process Advisor</dc:creator>
  <cp:lastModifiedBy>Process Advisor</cp:lastModifiedBy>
  <cp:revision>1</cp:revision>
  <dcterms:created xsi:type="dcterms:W3CDTF">2026-07-09T05:32:02Z</dcterms:created>
  <dcterms:modified xsi:type="dcterms:W3CDTF">2026-07-09T05:32:02Z</dcterms:modified>
</cp:coreProperties>
</file>