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Jira  ·  Rovo Agent Pack  ·  Incidents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4E7E">
              <a:alpha val="92000"/>
            </a:srgbClr>
          </a:solidFill>
          <a:ln w="12700">
            <a:solidFill>
              <a:srgbClr val="2E4E7E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579D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Jira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8732520" y="3977640"/>
            <a:ext cx="28190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250"/>
              </a:lnSpc>
              <a:buNone/>
            </a:pPr>
            <a:r>
              <a:rPr lang="en-US" sz="9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readiness: High</a:t>
            </a:r>
            <a:endParaRPr lang="en-US" sz="950" dirty="0"/>
          </a:p>
        </p:txBody>
      </p:sp>
      <p:sp>
        <p:nvSpPr>
          <p:cNvPr id="216" name="Text 213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 Pack</a:t>
            </a:r>
            <a:endParaRPr lang="en-US" sz="3000" dirty="0"/>
          </a:p>
        </p:txBody>
      </p:sp>
      <p:sp>
        <p:nvSpPr>
          <p:cNvPr id="217" name="Shape 214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579DFF"/>
          </a:solidFill>
          <a:ln w="12700">
            <a:solidFill>
              <a:srgbClr val="579DFF"/>
            </a:solidFill>
            <a:prstDash val="solid"/>
          </a:ln>
        </p:spPr>
      </p:sp>
      <p:sp>
        <p:nvSpPr>
          <p:cNvPr id="218" name="Text 215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Incidents - Status</a:t>
            </a:r>
            <a:endParaRPr lang="en-US" sz="1750" dirty="0"/>
          </a:p>
        </p:txBody>
      </p:sp>
      <p:sp>
        <p:nvSpPr>
          <p:cNvPr id="219" name="Text 216"/>
          <p:cNvSpPr/>
          <p:nvPr/>
        </p:nvSpPr>
        <p:spPr>
          <a:xfrm>
            <a:off x="457200" y="3749040"/>
            <a:ext cx="7680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70" dirty="0">
                <a:solidFill>
                  <a:srgbClr val="C8D9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workflow has a high rework rate (40%) and clear, repetitive process loops that are ideal targets for standard Rovo Agents.</a:t>
            </a:r>
            <a:endParaRPr lang="en-US" sz="1070" dirty="0"/>
          </a:p>
        </p:txBody>
      </p:sp>
      <p:sp>
        <p:nvSpPr>
          <p:cNvPr id="220" name="Text 217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9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786384"/>
          </a:xfrm>
          <a:prstGeom prst="roundRect">
            <a:avLst>
              <a:gd name="adj" fmla="val 5814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2179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3560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36776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workflow has a high rework rate (40%) and clear, repetitive process loops that are ideal targets for standard Rovo Agents.</a:t>
            </a:r>
            <a:endParaRPr lang="en-US" sz="960" dirty="0"/>
          </a:p>
        </p:txBody>
      </p:sp>
      <p:sp>
        <p:nvSpPr>
          <p:cNvPr id="113" name="Shape 111"/>
          <p:cNvSpPr/>
          <p:nvPr/>
        </p:nvSpPr>
        <p:spPr>
          <a:xfrm>
            <a:off x="457200" y="2340864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23160"/>
            <a:ext cx="45720" cy="585216"/>
          </a:xfrm>
          <a:prstGeom prst="rect">
            <a:avLst/>
          </a:prstGeom>
          <a:solidFill>
            <a:srgbClr val="C9372C"/>
          </a:solidFill>
          <a:ln/>
        </p:spPr>
      </p:sp>
      <p:sp>
        <p:nvSpPr>
          <p:cNvPr id="115" name="Text 113"/>
          <p:cNvSpPr/>
          <p:nvPr/>
        </p:nvSpPr>
        <p:spPr>
          <a:xfrm>
            <a:off x="603504" y="2432304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Knowledge Gap Assistant</a:t>
            </a:r>
            <a:endParaRPr lang="en-US" sz="950" dirty="0"/>
          </a:p>
        </p:txBody>
      </p:sp>
      <p:sp>
        <p:nvSpPr>
          <p:cNvPr id="116" name="Text 114"/>
          <p:cNvSpPr/>
          <p:nvPr/>
        </p:nvSpPr>
        <p:spPr>
          <a:xfrm>
            <a:off x="4797400" y="2432304"/>
            <a:ext cx="863194" cy="274320"/>
          </a:xfrm>
          <a:prstGeom prst="roundRect">
            <a:avLst>
              <a:gd name="adj" fmla="val 20000"/>
            </a:avLst>
          </a:prstGeom>
          <a:solidFill>
            <a:srgbClr val="FFECEB"/>
          </a:solidFill>
          <a:ln w="10160">
            <a:solidFill>
              <a:srgbClr val="FD9891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37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7" name="Text 115"/>
          <p:cNvSpPr/>
          <p:nvPr/>
        </p:nvSpPr>
        <p:spPr>
          <a:xfrm>
            <a:off x="603504" y="2706624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surface similar resolved incidents and relevant knowledge base articles to agents, reducing research…</a:t>
            </a:r>
            <a:endParaRPr lang="en-US" sz="800" dirty="0"/>
          </a:p>
        </p:txBody>
      </p:sp>
      <p:sp>
        <p:nvSpPr>
          <p:cNvPr id="118" name="Shape 116"/>
          <p:cNvSpPr/>
          <p:nvPr/>
        </p:nvSpPr>
        <p:spPr>
          <a:xfrm>
            <a:off x="6187288" y="2340864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6187288" y="2423160"/>
            <a:ext cx="45720" cy="585216"/>
          </a:xfrm>
          <a:prstGeom prst="rect">
            <a:avLst/>
          </a:prstGeom>
          <a:solidFill>
            <a:srgbClr val="C9372C"/>
          </a:solidFill>
          <a:ln/>
        </p:spPr>
      </p:sp>
      <p:sp>
        <p:nvSpPr>
          <p:cNvPr id="120" name="Text 118"/>
          <p:cNvSpPr/>
          <p:nvPr/>
        </p:nvSpPr>
        <p:spPr>
          <a:xfrm>
            <a:off x="6333592" y="2432304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Incident Triage &amp; Routing Agent</a:t>
            </a:r>
            <a:endParaRPr lang="en-US" sz="950" dirty="0"/>
          </a:p>
        </p:txBody>
      </p:sp>
      <p:sp>
        <p:nvSpPr>
          <p:cNvPr id="121" name="Text 119"/>
          <p:cNvSpPr/>
          <p:nvPr/>
        </p:nvSpPr>
        <p:spPr>
          <a:xfrm>
            <a:off x="10527487" y="2432304"/>
            <a:ext cx="863194" cy="274320"/>
          </a:xfrm>
          <a:prstGeom prst="roundRect">
            <a:avLst>
              <a:gd name="adj" fmla="val 20000"/>
            </a:avLst>
          </a:prstGeom>
          <a:solidFill>
            <a:srgbClr val="FFECEB"/>
          </a:solidFill>
          <a:ln w="10160">
            <a:solidFill>
              <a:srgbClr val="FD9891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37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900" dirty="0"/>
          </a:p>
        </p:txBody>
      </p:sp>
      <p:sp>
        <p:nvSpPr>
          <p:cNvPr id="122" name="Text 120"/>
          <p:cNvSpPr/>
          <p:nvPr/>
        </p:nvSpPr>
        <p:spPr>
          <a:xfrm>
            <a:off x="6333592" y="2706624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analyze, categorize, and assign new incidents to the correct team, reducing manual triage time and…</a:t>
            </a:r>
            <a:endParaRPr lang="en-US" sz="800" dirty="0"/>
          </a:p>
        </p:txBody>
      </p:sp>
      <p:sp>
        <p:nvSpPr>
          <p:cNvPr id="123" name="Shape 121"/>
          <p:cNvSpPr/>
          <p:nvPr/>
        </p:nvSpPr>
        <p:spPr>
          <a:xfrm>
            <a:off x="457200" y="3273552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4" name="Shape 122"/>
          <p:cNvSpPr/>
          <p:nvPr/>
        </p:nvSpPr>
        <p:spPr>
          <a:xfrm>
            <a:off x="457200" y="3355848"/>
            <a:ext cx="45720" cy="585216"/>
          </a:xfrm>
          <a:prstGeom prst="rect">
            <a:avLst/>
          </a:prstGeom>
          <a:solidFill>
            <a:srgbClr val="C9372C"/>
          </a:solidFill>
          <a:ln/>
        </p:spPr>
      </p:sp>
      <p:sp>
        <p:nvSpPr>
          <p:cNvPr id="125" name="Text 123"/>
          <p:cNvSpPr/>
          <p:nvPr/>
        </p:nvSpPr>
        <p:spPr>
          <a:xfrm>
            <a:off x="603504" y="3364992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Pending Incident Auto-Closure Agent</a:t>
            </a:r>
            <a:endParaRPr lang="en-US" sz="950" dirty="0"/>
          </a:p>
        </p:txBody>
      </p:sp>
      <p:sp>
        <p:nvSpPr>
          <p:cNvPr id="126" name="Text 124"/>
          <p:cNvSpPr/>
          <p:nvPr/>
        </p:nvSpPr>
        <p:spPr>
          <a:xfrm>
            <a:off x="4797400" y="3364992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FECEB"/>
          </a:solidFill>
          <a:ln w="10160">
            <a:solidFill>
              <a:srgbClr val="FD9891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37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27" name="Text 125"/>
          <p:cNvSpPr/>
          <p:nvPr/>
        </p:nvSpPr>
        <p:spPr>
          <a:xfrm>
            <a:off x="603504" y="3639312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follow up on incidents awaiting user feedback and close them after a set period of inactivity,…</a:t>
            </a:r>
            <a:endParaRPr lang="en-US" sz="800" dirty="0"/>
          </a:p>
        </p:txBody>
      </p:sp>
      <p:sp>
        <p:nvSpPr>
          <p:cNvPr id="128" name="Shape 126"/>
          <p:cNvSpPr/>
          <p:nvPr/>
        </p:nvSpPr>
        <p:spPr>
          <a:xfrm>
            <a:off x="6187288" y="3273552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6187288" y="3355848"/>
            <a:ext cx="45720" cy="58521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30" name="Text 128"/>
          <p:cNvSpPr/>
          <p:nvPr/>
        </p:nvSpPr>
        <p:spPr>
          <a:xfrm>
            <a:off x="6333592" y="3364992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Stale Incident Alerter</a:t>
            </a:r>
            <a:endParaRPr lang="en-US" sz="950" dirty="0"/>
          </a:p>
        </p:txBody>
      </p:sp>
      <p:sp>
        <p:nvSpPr>
          <p:cNvPr id="131" name="Text 129"/>
          <p:cNvSpPr/>
          <p:nvPr/>
        </p:nvSpPr>
        <p:spPr>
          <a:xfrm>
            <a:off x="10527487" y="3364992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3EB"/>
          </a:solidFill>
          <a:ln w="10160">
            <a:solidFill>
              <a:srgbClr val="FEDEC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32" name="Text 130"/>
          <p:cNvSpPr/>
          <p:nvPr/>
        </p:nvSpPr>
        <p:spPr>
          <a:xfrm>
            <a:off x="6333592" y="3639312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identify incidents that are stalled and notify the assignee to prevent SLA breaches and improve…</a:t>
            </a:r>
            <a:endParaRPr lang="en-US" sz="800" dirty="0"/>
          </a:p>
        </p:txBody>
      </p:sp>
      <p:sp>
        <p:nvSpPr>
          <p:cNvPr id="133" name="Shape 131"/>
          <p:cNvSpPr/>
          <p:nvPr/>
        </p:nvSpPr>
        <p:spPr>
          <a:xfrm>
            <a:off x="457200" y="420624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4" name="Shape 132"/>
          <p:cNvSpPr/>
          <p:nvPr/>
        </p:nvSpPr>
        <p:spPr>
          <a:xfrm>
            <a:off x="457200" y="4288536"/>
            <a:ext cx="45720" cy="58521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35" name="Text 133"/>
          <p:cNvSpPr/>
          <p:nvPr/>
        </p:nvSpPr>
        <p:spPr>
          <a:xfrm>
            <a:off x="603504" y="429768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Fast-Track Resolution Agent</a:t>
            </a:r>
            <a:endParaRPr lang="en-US" sz="950" dirty="0"/>
          </a:p>
        </p:txBody>
      </p:sp>
      <p:sp>
        <p:nvSpPr>
          <p:cNvPr id="136" name="Text 134"/>
          <p:cNvSpPr/>
          <p:nvPr/>
        </p:nvSpPr>
        <p:spPr>
          <a:xfrm>
            <a:off x="4797400" y="4297680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3EB"/>
          </a:solidFill>
          <a:ln w="10160">
            <a:solidFill>
              <a:srgbClr val="FEDEC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37" name="Text 135"/>
          <p:cNvSpPr/>
          <p:nvPr/>
        </p:nvSpPr>
        <p:spPr>
          <a:xfrm>
            <a:off x="603504" y="457200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identify and automatically resolve common, low-risk incidents (e.g., password resets) by providing a self-service…</a:t>
            </a:r>
            <a:endParaRPr lang="en-US" sz="800" dirty="0"/>
          </a:p>
        </p:txBody>
      </p:sp>
      <p:sp>
        <p:nvSpPr>
          <p:cNvPr id="138" name="Shape 136"/>
          <p:cNvSpPr/>
          <p:nvPr/>
        </p:nvSpPr>
        <p:spPr>
          <a:xfrm>
            <a:off x="6187288" y="420624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9" name="Shape 137"/>
          <p:cNvSpPr/>
          <p:nvPr/>
        </p:nvSpPr>
        <p:spPr>
          <a:xfrm>
            <a:off x="6187288" y="4288536"/>
            <a:ext cx="45720" cy="585216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40" name="Text 138"/>
          <p:cNvSpPr/>
          <p:nvPr/>
        </p:nvSpPr>
        <p:spPr>
          <a:xfrm>
            <a:off x="6333592" y="429768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Re-opened Incident Analyst</a:t>
            </a:r>
            <a:endParaRPr lang="en-US" sz="950" dirty="0"/>
          </a:p>
        </p:txBody>
      </p:sp>
      <p:sp>
        <p:nvSpPr>
          <p:cNvPr id="141" name="Text 139"/>
          <p:cNvSpPr/>
          <p:nvPr/>
        </p:nvSpPr>
        <p:spPr>
          <a:xfrm>
            <a:off x="10527487" y="4297680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3EB"/>
          </a:solidFill>
          <a:ln w="10160">
            <a:solidFill>
              <a:srgbClr val="FEDEC8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42" name="Text 140"/>
          <p:cNvSpPr/>
          <p:nvPr/>
        </p:nvSpPr>
        <p:spPr>
          <a:xfrm>
            <a:off x="6333592" y="457200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26F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analyze the context of re-opened incidents, summarize the history and new information for the agent, and tag the…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Knowledge Gap Assistant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Search  ·  Priority: Critical  ·  Setup: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surface similar resolved incidents and relevant knowledge base articles to agents, reducing research time and promoting consistent, successful solutions.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views an issue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Surface similar past issues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 relevant Confluence articles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enabled for the Jira project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Confluence space with existing knowledge base articles and a history of resolved incidents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6324448" y="4251960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6324448" y="4453128"/>
            <a:ext cx="5263744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average resolution time by minimizing agent research time and improve first-contact resolution rate by providing proven solutions.</a:t>
            </a:r>
            <a:endParaRPr lang="en-US" sz="84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Incident Triage &amp; Routing Agent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Agents  ·  Priority: Critical  ·  Setup: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analyze, categorize, and assign new incidents to the correct team, reducing manual triage time and rework from mis-assignments.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created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'Assignment Group'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'Subcategory'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comment explaining the routing decision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Clearly defined routing rules based on keywords or issue content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 of valid 'Assignment Group' and 'Subcategory' values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4046220" y="425196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4453128"/>
            <a:ext cx="2985516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time-to-first-response by up to 80% and decrease mis-assignment rework by routing incidents accurately from the start.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JIRA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Created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Outgoing Webhook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63016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Condition Jql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Pending Incident Auto-Closure Agent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Agents  ·  Priority: High  ·  Setup: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follow up on incidents awaiting user feedback and close them after a set period of inactivity, reducing agent toil and clearing the backlog.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has been in 'Pending' status without updates for 3 days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reminder comment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to 'Closed'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 policy on the time-to-closure for unresponsive requests (e.g., 3 days warning, close on day 5)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'Closed' status with a resolution of 'Timed Out' or similar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4046220" y="425196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4453128"/>
            <a:ext cx="2985516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the number of active pending tickets by up to 50% and free up agent time from manual follow-ups.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JIRA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Jql Scheduled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Pending AND updated &lt;= '-3d' AND resolution = Unresolved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374904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90448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Outgoing Webhook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Stale Incident Alerter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Agents  ·  Priority: Medium  ·  Setup: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identify incidents that are stalled and notify the assignee to prevent SLA breaches and improve resolution velocity.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in 'Work in Progress' has not been updated for 48 hours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an internal comment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@-mention the assignee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Defined Service Level Agreements (SLAs) for incident updates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4046220" y="395935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4160520"/>
            <a:ext cx="298551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the number of aged tickets and improve SLA compliance by preventing incidents from being forgotten.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JIRA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Jql Scheduled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JQL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status = 'Work in Progress' AND updated &lt;= '-48h' AND resolution = Unresolved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374904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90448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Outgoing Webhook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Fast-Track Resolution Agent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Agents  ·  Priority: Medium  ·  Setup: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identify and automatically resolve common, low-risk incidents (e.g., password resets) by providing a self-service link and closing the ticket.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Issue created with Subcategory = 'Password Reset'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comment with self-service instructions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Transition issue to 'Completed'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reliable way to identify fast-trackable issues (e.g., via Subcategory or specific keywords)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self-service portal or knowledge base article for the resolution steps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4046220" y="4251960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4453128"/>
            <a:ext cx="2985516" cy="171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Instantly resolve up to 5% of incoming incidents, freeing up agent capacity for more complex issues and providing immediate resolution for users.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JIRA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Created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Outgoing Webhook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347472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680" dirty="0"/>
          </a:p>
        </p:txBody>
      </p:sp>
      <p:sp>
        <p:nvSpPr>
          <p:cNvPr id="138" name="Text 136"/>
          <p:cNvSpPr/>
          <p:nvPr/>
        </p:nvSpPr>
        <p:spPr>
          <a:xfrm>
            <a:off x="7488936" y="363016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Condition Jql</a:t>
            </a:r>
            <a:endParaRPr lang="en-US" sz="760" dirty="0"/>
          </a:p>
        </p:txBody>
      </p:sp>
      <p:sp>
        <p:nvSpPr>
          <p:cNvPr id="139" name="Text 137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Re-opened Incident Analyst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Rovo Agents  ·  Priority: Medium  ·  Setup: Low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6720840" cy="804672"/>
          </a:xfrm>
          <a:prstGeom prst="roundRect">
            <a:avLst>
              <a:gd name="adj" fmla="val 5682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63916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analyze the context of re-opened incidents, summarize the history and new information for the agent, and tag the issue for root cause analysis.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6720840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 transitions from 'Completed' to 'Work in Progress'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an internal summary comment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'reopened' label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3899916" y="3191256"/>
            <a:ext cx="3278124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3899916" y="3273552"/>
            <a:ext cx="45720" cy="2907792"/>
          </a:xfrm>
          <a:prstGeom prst="rect">
            <a:avLst/>
          </a:prstGeom>
          <a:solidFill>
            <a:srgbClr val="A54800"/>
          </a:solidFill>
          <a:ln/>
        </p:spPr>
      </p:sp>
      <p:sp>
        <p:nvSpPr>
          <p:cNvPr id="124" name="Text 122"/>
          <p:cNvSpPr/>
          <p:nvPr/>
        </p:nvSpPr>
        <p:spPr>
          <a:xfrm>
            <a:off x="4046220" y="331927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A54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PREREQUISITES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4046220" y="3557016"/>
            <a:ext cx="2985516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'reopened' label available in the project</a:t>
            </a:r>
            <a:endParaRPr lang="en-US" sz="860" dirty="0"/>
          </a:p>
        </p:txBody>
      </p:sp>
      <p:sp>
        <p:nvSpPr>
          <p:cNvPr id="126" name="Text 124"/>
          <p:cNvSpPr/>
          <p:nvPr/>
        </p:nvSpPr>
        <p:spPr>
          <a:xfrm>
            <a:off x="4046220" y="3959352"/>
            <a:ext cx="300380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1D7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BENEFIT</a:t>
            </a:r>
            <a:endParaRPr lang="en-US" sz="820" dirty="0"/>
          </a:p>
        </p:txBody>
      </p:sp>
      <p:sp>
        <p:nvSpPr>
          <p:cNvPr id="127" name="Text 125"/>
          <p:cNvSpPr/>
          <p:nvPr/>
        </p:nvSpPr>
        <p:spPr>
          <a:xfrm>
            <a:off x="4046220" y="4160520"/>
            <a:ext cx="2985516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100"/>
              </a:lnSpc>
              <a:buNone/>
            </a:pPr>
            <a:r>
              <a:rPr lang="en-US" sz="8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the time needed to re-engage with a re-opened ticket and provide data for identifying patterns in resolution failures.</a:t>
            </a:r>
            <a:endParaRPr lang="en-US" sz="840" dirty="0"/>
          </a:p>
        </p:txBody>
      </p:sp>
      <p:sp>
        <p:nvSpPr>
          <p:cNvPr id="128" name="Shape 126"/>
          <p:cNvSpPr/>
          <p:nvPr/>
        </p:nvSpPr>
        <p:spPr>
          <a:xfrm>
            <a:off x="7342632" y="1545336"/>
            <a:ext cx="4391863" cy="4718304"/>
          </a:xfrm>
          <a:prstGeom prst="roundRect">
            <a:avLst>
              <a:gd name="adj" fmla="val 1041"/>
            </a:avLst>
          </a:prstGeom>
          <a:solidFill>
            <a:srgbClr val="1E2432"/>
          </a:solidFill>
          <a:ln w="10160">
            <a:solidFill>
              <a:srgbClr val="38445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9" name="Shape 127"/>
          <p:cNvSpPr/>
          <p:nvPr/>
        </p:nvSpPr>
        <p:spPr>
          <a:xfrm>
            <a:off x="7342632" y="1627632"/>
            <a:ext cx="45720" cy="4553712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30" name="Text 128"/>
          <p:cNvSpPr/>
          <p:nvPr/>
        </p:nvSpPr>
        <p:spPr>
          <a:xfrm>
            <a:off x="7488936" y="1691640"/>
            <a:ext cx="4099255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9D6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JIRA JSON</a:t>
            </a:r>
            <a:endParaRPr lang="en-US" sz="820" dirty="0"/>
          </a:p>
        </p:txBody>
      </p:sp>
      <p:sp>
        <p:nvSpPr>
          <p:cNvPr id="131" name="Text 129"/>
          <p:cNvSpPr/>
          <p:nvPr/>
        </p:nvSpPr>
        <p:spPr>
          <a:xfrm>
            <a:off x="7488936" y="196596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</a:t>
            </a:r>
            <a:endParaRPr lang="en-US" sz="680" dirty="0"/>
          </a:p>
        </p:txBody>
      </p:sp>
      <p:sp>
        <p:nvSpPr>
          <p:cNvPr id="132" name="Text 130"/>
          <p:cNvSpPr/>
          <p:nvPr/>
        </p:nvSpPr>
        <p:spPr>
          <a:xfrm>
            <a:off x="7488936" y="212140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ENABLED</a:t>
            </a:r>
            <a:endParaRPr lang="en-US" sz="760" dirty="0"/>
          </a:p>
        </p:txBody>
      </p:sp>
      <p:sp>
        <p:nvSpPr>
          <p:cNvPr id="133" name="Text 131"/>
          <p:cNvSpPr/>
          <p:nvPr/>
        </p:nvSpPr>
        <p:spPr>
          <a:xfrm>
            <a:off x="7488936" y="246888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680" dirty="0"/>
          </a:p>
        </p:txBody>
      </p:sp>
      <p:sp>
        <p:nvSpPr>
          <p:cNvPr id="134" name="Text 132"/>
          <p:cNvSpPr/>
          <p:nvPr/>
        </p:nvSpPr>
        <p:spPr>
          <a:xfrm>
            <a:off x="7488936" y="262432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Transitioned</a:t>
            </a:r>
            <a:endParaRPr lang="en-US" sz="760" dirty="0"/>
          </a:p>
        </p:txBody>
      </p:sp>
      <p:sp>
        <p:nvSpPr>
          <p:cNvPr id="135" name="Text 133"/>
          <p:cNvSpPr/>
          <p:nvPr/>
        </p:nvSpPr>
        <p:spPr>
          <a:xfrm>
            <a:off x="7488936" y="2971800"/>
            <a:ext cx="4099255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80" b="1" spc="80" kern="0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680" dirty="0"/>
          </a:p>
        </p:txBody>
      </p:sp>
      <p:sp>
        <p:nvSpPr>
          <p:cNvPr id="136" name="Text 134"/>
          <p:cNvSpPr/>
          <p:nvPr/>
        </p:nvSpPr>
        <p:spPr>
          <a:xfrm>
            <a:off x="7488936" y="3127248"/>
            <a:ext cx="409925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950"/>
              </a:lnSpc>
              <a:buNone/>
            </a:pPr>
            <a:r>
              <a:rPr lang="en-US" sz="760" dirty="0">
                <a:solidFill>
                  <a:srgbClr val="E8EE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Jira Issue Outgoing Webhook</a:t>
            </a:r>
            <a:endParaRPr lang="en-US" sz="760" dirty="0"/>
          </a:p>
        </p:txBody>
      </p:sp>
      <p:sp>
        <p:nvSpPr>
          <p:cNvPr id="137" name="Text 135"/>
          <p:cNvSpPr/>
          <p:nvPr/>
        </p:nvSpPr>
        <p:spPr>
          <a:xfrm>
            <a:off x="7488936" y="5925312"/>
            <a:ext cx="4099255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lnSpc>
                <a:spcPts val="900"/>
              </a:lnSpc>
              <a:buNone/>
            </a:pPr>
            <a:r>
              <a:rPr lang="en-US" sz="700" i="1" dirty="0">
                <a:solidFill>
                  <a:srgbClr val="8FA7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importable JSON is in the JSON export.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FE0F8">
              <a:alpha val="92000"/>
            </a:srgbClr>
          </a:solidFill>
          <a:ln w="12700">
            <a:solidFill>
              <a:srgbClr val="CFE0F8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ROVO AGENT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172B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1D7AFC"/>
          </a:solidFill>
          <a:ln w="12700">
            <a:solidFill>
              <a:srgbClr val="1D7AFC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2FF"/>
          </a:solidFill>
          <a:ln w="10160">
            <a:solidFill>
              <a:srgbClr val="A6C5F2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052C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052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Rovo Agent Pack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1E5EA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216E4E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216E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agent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 paired Jira Automation rules via A4J alongside each agent.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454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26F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Rovo Agent Pack — Incidents - Status</dc:title>
  <dc:subject>PptxGenJS Presentation</dc:subject>
  <dc:creator>Process Advisor</dc:creator>
  <cp:lastModifiedBy>Process Advisor</cp:lastModifiedBy>
  <cp:revision>1</cp:revision>
  <dcterms:created xsi:type="dcterms:W3CDTF">2026-07-09T05:33:18Z</dcterms:created>
  <dcterms:modified xsi:type="dcterms:W3CDTF">2026-07-09T05:33:18Z</dcterms:modified>
</cp:coreProperties>
</file>