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AIBODY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IBODY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37960"/>
            <a:ext cx="8686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 ·  Quick Healthcheck  ·  Metricus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72600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573768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774936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976104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77272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378440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579608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780776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981944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183112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384280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585448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786616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372600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573768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774936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976104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177272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378440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79608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780776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981944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183112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384280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585448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786616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372600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573768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774936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976104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177272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378440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579608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780776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981944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183112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384280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585448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786616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372600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573768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774936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9976104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177272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378440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579608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780776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981944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83112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384280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585448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786616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372600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573768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774936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9976104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177272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378440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579608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780776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0981944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183112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384280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585448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786616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372600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573768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774936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9976104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177272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378440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579608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780776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0981944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183112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384280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585448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786616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372600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573768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774936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9976104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177272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378440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579608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780776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0981944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183112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384280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585448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786616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372600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573768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774936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9976104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177272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378440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579608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780776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0981944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183112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384280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585448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786616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182880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384048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585216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786384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987552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1" name="Shape 109"/>
          <p:cNvSpPr/>
          <p:nvPr/>
        </p:nvSpPr>
        <p:spPr>
          <a:xfrm>
            <a:off x="1188720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2" name="Shape 110"/>
          <p:cNvSpPr/>
          <p:nvPr/>
        </p:nvSpPr>
        <p:spPr>
          <a:xfrm>
            <a:off x="1389888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1591056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>
            <a:off x="1792224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1993392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>
            <a:off x="2194560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2395728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2596896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182880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384048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585216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786384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987552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1188720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1389888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1591056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1792224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1993392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2194560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0" name="Shape 128"/>
          <p:cNvSpPr/>
          <p:nvPr/>
        </p:nvSpPr>
        <p:spPr>
          <a:xfrm>
            <a:off x="2395728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2596896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2" name="Shape 130"/>
          <p:cNvSpPr/>
          <p:nvPr/>
        </p:nvSpPr>
        <p:spPr>
          <a:xfrm>
            <a:off x="182880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3" name="Shape 131"/>
          <p:cNvSpPr/>
          <p:nvPr/>
        </p:nvSpPr>
        <p:spPr>
          <a:xfrm>
            <a:off x="384048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4" name="Shape 132"/>
          <p:cNvSpPr/>
          <p:nvPr/>
        </p:nvSpPr>
        <p:spPr>
          <a:xfrm>
            <a:off x="585216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5" name="Shape 133"/>
          <p:cNvSpPr/>
          <p:nvPr/>
        </p:nvSpPr>
        <p:spPr>
          <a:xfrm>
            <a:off x="786384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6" name="Shape 134"/>
          <p:cNvSpPr/>
          <p:nvPr/>
        </p:nvSpPr>
        <p:spPr>
          <a:xfrm>
            <a:off x="987552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7" name="Shape 135"/>
          <p:cNvSpPr/>
          <p:nvPr/>
        </p:nvSpPr>
        <p:spPr>
          <a:xfrm>
            <a:off x="1188720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8" name="Shape 136"/>
          <p:cNvSpPr/>
          <p:nvPr/>
        </p:nvSpPr>
        <p:spPr>
          <a:xfrm>
            <a:off x="1389888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9" name="Shape 137"/>
          <p:cNvSpPr/>
          <p:nvPr/>
        </p:nvSpPr>
        <p:spPr>
          <a:xfrm>
            <a:off x="1591056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1792224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1" name="Shape 139"/>
          <p:cNvSpPr/>
          <p:nvPr/>
        </p:nvSpPr>
        <p:spPr>
          <a:xfrm>
            <a:off x="1993392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2" name="Shape 140"/>
          <p:cNvSpPr/>
          <p:nvPr/>
        </p:nvSpPr>
        <p:spPr>
          <a:xfrm>
            <a:off x="2194560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3" name="Shape 141"/>
          <p:cNvSpPr/>
          <p:nvPr/>
        </p:nvSpPr>
        <p:spPr>
          <a:xfrm>
            <a:off x="2395728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4" name="Shape 142"/>
          <p:cNvSpPr/>
          <p:nvPr/>
        </p:nvSpPr>
        <p:spPr>
          <a:xfrm>
            <a:off x="2596896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5" name="Shape 143"/>
          <p:cNvSpPr/>
          <p:nvPr/>
        </p:nvSpPr>
        <p:spPr>
          <a:xfrm>
            <a:off x="182880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6" name="Shape 144"/>
          <p:cNvSpPr/>
          <p:nvPr/>
        </p:nvSpPr>
        <p:spPr>
          <a:xfrm>
            <a:off x="384048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7" name="Shape 145"/>
          <p:cNvSpPr/>
          <p:nvPr/>
        </p:nvSpPr>
        <p:spPr>
          <a:xfrm>
            <a:off x="585216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8" name="Shape 146"/>
          <p:cNvSpPr/>
          <p:nvPr/>
        </p:nvSpPr>
        <p:spPr>
          <a:xfrm>
            <a:off x="786384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9" name="Shape 147"/>
          <p:cNvSpPr/>
          <p:nvPr/>
        </p:nvSpPr>
        <p:spPr>
          <a:xfrm>
            <a:off x="987552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0" name="Shape 148"/>
          <p:cNvSpPr/>
          <p:nvPr/>
        </p:nvSpPr>
        <p:spPr>
          <a:xfrm>
            <a:off x="1188720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1" name="Shape 149"/>
          <p:cNvSpPr/>
          <p:nvPr/>
        </p:nvSpPr>
        <p:spPr>
          <a:xfrm>
            <a:off x="1389888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2" name="Shape 150"/>
          <p:cNvSpPr/>
          <p:nvPr/>
        </p:nvSpPr>
        <p:spPr>
          <a:xfrm>
            <a:off x="1591056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3" name="Shape 151"/>
          <p:cNvSpPr/>
          <p:nvPr/>
        </p:nvSpPr>
        <p:spPr>
          <a:xfrm>
            <a:off x="1792224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4" name="Shape 152"/>
          <p:cNvSpPr/>
          <p:nvPr/>
        </p:nvSpPr>
        <p:spPr>
          <a:xfrm>
            <a:off x="1993392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5" name="Shape 153"/>
          <p:cNvSpPr/>
          <p:nvPr/>
        </p:nvSpPr>
        <p:spPr>
          <a:xfrm>
            <a:off x="2194560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6" name="Shape 154"/>
          <p:cNvSpPr/>
          <p:nvPr/>
        </p:nvSpPr>
        <p:spPr>
          <a:xfrm>
            <a:off x="2395728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7" name="Shape 155"/>
          <p:cNvSpPr/>
          <p:nvPr/>
        </p:nvSpPr>
        <p:spPr>
          <a:xfrm>
            <a:off x="2596896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8" name="Shape 156"/>
          <p:cNvSpPr/>
          <p:nvPr/>
        </p:nvSpPr>
        <p:spPr>
          <a:xfrm>
            <a:off x="182880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9" name="Shape 157"/>
          <p:cNvSpPr/>
          <p:nvPr/>
        </p:nvSpPr>
        <p:spPr>
          <a:xfrm>
            <a:off x="384048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0" name="Shape 158"/>
          <p:cNvSpPr/>
          <p:nvPr/>
        </p:nvSpPr>
        <p:spPr>
          <a:xfrm>
            <a:off x="585216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1" name="Shape 159"/>
          <p:cNvSpPr/>
          <p:nvPr/>
        </p:nvSpPr>
        <p:spPr>
          <a:xfrm>
            <a:off x="786384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2" name="Shape 160"/>
          <p:cNvSpPr/>
          <p:nvPr/>
        </p:nvSpPr>
        <p:spPr>
          <a:xfrm>
            <a:off x="987552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3" name="Shape 161"/>
          <p:cNvSpPr/>
          <p:nvPr/>
        </p:nvSpPr>
        <p:spPr>
          <a:xfrm>
            <a:off x="1188720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4" name="Shape 162"/>
          <p:cNvSpPr/>
          <p:nvPr/>
        </p:nvSpPr>
        <p:spPr>
          <a:xfrm>
            <a:off x="1389888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5" name="Shape 163"/>
          <p:cNvSpPr/>
          <p:nvPr/>
        </p:nvSpPr>
        <p:spPr>
          <a:xfrm>
            <a:off x="1591056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6" name="Shape 164"/>
          <p:cNvSpPr/>
          <p:nvPr/>
        </p:nvSpPr>
        <p:spPr>
          <a:xfrm>
            <a:off x="1792224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7" name="Shape 165"/>
          <p:cNvSpPr/>
          <p:nvPr/>
        </p:nvSpPr>
        <p:spPr>
          <a:xfrm>
            <a:off x="1993392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8" name="Shape 166"/>
          <p:cNvSpPr/>
          <p:nvPr/>
        </p:nvSpPr>
        <p:spPr>
          <a:xfrm>
            <a:off x="2194560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9" name="Shape 167"/>
          <p:cNvSpPr/>
          <p:nvPr/>
        </p:nvSpPr>
        <p:spPr>
          <a:xfrm>
            <a:off x="2395728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0" name="Shape 168"/>
          <p:cNvSpPr/>
          <p:nvPr/>
        </p:nvSpPr>
        <p:spPr>
          <a:xfrm>
            <a:off x="2596896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1" name="Shape 169"/>
          <p:cNvSpPr/>
          <p:nvPr/>
        </p:nvSpPr>
        <p:spPr>
          <a:xfrm>
            <a:off x="182880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2" name="Shape 170"/>
          <p:cNvSpPr/>
          <p:nvPr/>
        </p:nvSpPr>
        <p:spPr>
          <a:xfrm>
            <a:off x="384048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3" name="Shape 171"/>
          <p:cNvSpPr/>
          <p:nvPr/>
        </p:nvSpPr>
        <p:spPr>
          <a:xfrm>
            <a:off x="585216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4" name="Shape 172"/>
          <p:cNvSpPr/>
          <p:nvPr/>
        </p:nvSpPr>
        <p:spPr>
          <a:xfrm>
            <a:off x="786384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5" name="Shape 173"/>
          <p:cNvSpPr/>
          <p:nvPr/>
        </p:nvSpPr>
        <p:spPr>
          <a:xfrm>
            <a:off x="987552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6" name="Shape 174"/>
          <p:cNvSpPr/>
          <p:nvPr/>
        </p:nvSpPr>
        <p:spPr>
          <a:xfrm>
            <a:off x="1188720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7" name="Shape 175"/>
          <p:cNvSpPr/>
          <p:nvPr/>
        </p:nvSpPr>
        <p:spPr>
          <a:xfrm>
            <a:off x="1389888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8" name="Shape 176"/>
          <p:cNvSpPr/>
          <p:nvPr/>
        </p:nvSpPr>
        <p:spPr>
          <a:xfrm>
            <a:off x="1591056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9" name="Shape 177"/>
          <p:cNvSpPr/>
          <p:nvPr/>
        </p:nvSpPr>
        <p:spPr>
          <a:xfrm>
            <a:off x="1792224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0" name="Shape 178"/>
          <p:cNvSpPr/>
          <p:nvPr/>
        </p:nvSpPr>
        <p:spPr>
          <a:xfrm>
            <a:off x="1993392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1" name="Shape 179"/>
          <p:cNvSpPr/>
          <p:nvPr/>
        </p:nvSpPr>
        <p:spPr>
          <a:xfrm>
            <a:off x="2194560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2" name="Shape 180"/>
          <p:cNvSpPr/>
          <p:nvPr/>
        </p:nvSpPr>
        <p:spPr>
          <a:xfrm>
            <a:off x="2395728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3" name="Shape 181"/>
          <p:cNvSpPr/>
          <p:nvPr/>
        </p:nvSpPr>
        <p:spPr>
          <a:xfrm>
            <a:off x="2596896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4" name="Shape 182"/>
          <p:cNvSpPr/>
          <p:nvPr/>
        </p:nvSpPr>
        <p:spPr>
          <a:xfrm>
            <a:off x="182880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5" name="Shape 183"/>
          <p:cNvSpPr/>
          <p:nvPr/>
        </p:nvSpPr>
        <p:spPr>
          <a:xfrm>
            <a:off x="384048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6" name="Shape 184"/>
          <p:cNvSpPr/>
          <p:nvPr/>
        </p:nvSpPr>
        <p:spPr>
          <a:xfrm>
            <a:off x="585216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7" name="Shape 185"/>
          <p:cNvSpPr/>
          <p:nvPr/>
        </p:nvSpPr>
        <p:spPr>
          <a:xfrm>
            <a:off x="786384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8" name="Shape 186"/>
          <p:cNvSpPr/>
          <p:nvPr/>
        </p:nvSpPr>
        <p:spPr>
          <a:xfrm>
            <a:off x="987552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9" name="Shape 187"/>
          <p:cNvSpPr/>
          <p:nvPr/>
        </p:nvSpPr>
        <p:spPr>
          <a:xfrm>
            <a:off x="1188720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0" name="Shape 188"/>
          <p:cNvSpPr/>
          <p:nvPr/>
        </p:nvSpPr>
        <p:spPr>
          <a:xfrm>
            <a:off x="1389888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1" name="Shape 189"/>
          <p:cNvSpPr/>
          <p:nvPr/>
        </p:nvSpPr>
        <p:spPr>
          <a:xfrm>
            <a:off x="1591056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2" name="Shape 190"/>
          <p:cNvSpPr/>
          <p:nvPr/>
        </p:nvSpPr>
        <p:spPr>
          <a:xfrm>
            <a:off x="1792224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3" name="Shape 191"/>
          <p:cNvSpPr/>
          <p:nvPr/>
        </p:nvSpPr>
        <p:spPr>
          <a:xfrm>
            <a:off x="1993392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4" name="Shape 192"/>
          <p:cNvSpPr/>
          <p:nvPr/>
        </p:nvSpPr>
        <p:spPr>
          <a:xfrm>
            <a:off x="2194560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5" name="Shape 193"/>
          <p:cNvSpPr/>
          <p:nvPr/>
        </p:nvSpPr>
        <p:spPr>
          <a:xfrm>
            <a:off x="2395728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6" name="Shape 194"/>
          <p:cNvSpPr/>
          <p:nvPr/>
        </p:nvSpPr>
        <p:spPr>
          <a:xfrm>
            <a:off x="2596896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7" name="Shape 195"/>
          <p:cNvSpPr/>
          <p:nvPr/>
        </p:nvSpPr>
        <p:spPr>
          <a:xfrm>
            <a:off x="182880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8" name="Shape 196"/>
          <p:cNvSpPr/>
          <p:nvPr/>
        </p:nvSpPr>
        <p:spPr>
          <a:xfrm>
            <a:off x="384048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9" name="Shape 197"/>
          <p:cNvSpPr/>
          <p:nvPr/>
        </p:nvSpPr>
        <p:spPr>
          <a:xfrm>
            <a:off x="585216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0" name="Shape 198"/>
          <p:cNvSpPr/>
          <p:nvPr/>
        </p:nvSpPr>
        <p:spPr>
          <a:xfrm>
            <a:off x="786384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1" name="Shape 199"/>
          <p:cNvSpPr/>
          <p:nvPr/>
        </p:nvSpPr>
        <p:spPr>
          <a:xfrm>
            <a:off x="987552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2" name="Shape 200"/>
          <p:cNvSpPr/>
          <p:nvPr/>
        </p:nvSpPr>
        <p:spPr>
          <a:xfrm>
            <a:off x="1188720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3" name="Shape 201"/>
          <p:cNvSpPr/>
          <p:nvPr/>
        </p:nvSpPr>
        <p:spPr>
          <a:xfrm>
            <a:off x="1389888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4" name="Shape 202"/>
          <p:cNvSpPr/>
          <p:nvPr/>
        </p:nvSpPr>
        <p:spPr>
          <a:xfrm>
            <a:off x="1591056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5" name="Shape 203"/>
          <p:cNvSpPr/>
          <p:nvPr/>
        </p:nvSpPr>
        <p:spPr>
          <a:xfrm>
            <a:off x="1792224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6" name="Shape 204"/>
          <p:cNvSpPr/>
          <p:nvPr/>
        </p:nvSpPr>
        <p:spPr>
          <a:xfrm>
            <a:off x="1993392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7" name="Shape 205"/>
          <p:cNvSpPr/>
          <p:nvPr/>
        </p:nvSpPr>
        <p:spPr>
          <a:xfrm>
            <a:off x="2194560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8" name="Shape 206"/>
          <p:cNvSpPr/>
          <p:nvPr/>
        </p:nvSpPr>
        <p:spPr>
          <a:xfrm>
            <a:off x="2395728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9" name="Shape 207"/>
          <p:cNvSpPr/>
          <p:nvPr/>
        </p:nvSpPr>
        <p:spPr>
          <a:xfrm>
            <a:off x="2596896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pic>
        <p:nvPicPr>
          <p:cNvPr id="210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02920"/>
            <a:ext cx="420624" cy="420624"/>
          </a:xfrm>
          <a:prstGeom prst="rect">
            <a:avLst/>
          </a:prstGeom>
        </p:spPr>
      </p:pic>
      <p:sp>
        <p:nvSpPr>
          <p:cNvPr id="211" name="Text 208"/>
          <p:cNvSpPr/>
          <p:nvPr/>
        </p:nvSpPr>
        <p:spPr>
          <a:xfrm>
            <a:off x="969264" y="603504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</a:t>
            </a:r>
            <a:pPr indent="0" marL="0">
              <a:buNone/>
            </a:pPr>
            <a:r>
              <a:rPr lang="en-US" sz="1450" b="1" dirty="0">
                <a:solidFill>
                  <a:srgbClr val="579D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for Jira</a:t>
            </a:r>
            <a:endParaRPr lang="en-US" sz="1450" dirty="0"/>
          </a:p>
        </p:txBody>
      </p:sp>
      <p:sp>
        <p:nvSpPr>
          <p:cNvPr id="212" name="Shape 209"/>
          <p:cNvSpPr/>
          <p:nvPr/>
        </p:nvSpPr>
        <p:spPr>
          <a:xfrm>
            <a:off x="8549640" y="1572768"/>
            <a:ext cx="3182112" cy="3749040"/>
          </a:xfrm>
          <a:prstGeom prst="roundRect">
            <a:avLst>
              <a:gd name="adj" fmla="val 1437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213" name="Text 210"/>
          <p:cNvSpPr/>
          <p:nvPr/>
        </p:nvSpPr>
        <p:spPr>
          <a:xfrm>
            <a:off x="8549640" y="2487168"/>
            <a:ext cx="318211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</a:t>
            </a:r>
            <a:endParaRPr lang="en-US" sz="6000" dirty="0"/>
          </a:p>
        </p:txBody>
      </p:sp>
      <p:sp>
        <p:nvSpPr>
          <p:cNvPr id="214" name="Text 211"/>
          <p:cNvSpPr/>
          <p:nvPr/>
        </p:nvSpPr>
        <p:spPr>
          <a:xfrm>
            <a:off x="8549640" y="3456432"/>
            <a:ext cx="31821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70" kern="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 SCORE</a:t>
            </a:r>
            <a:endParaRPr lang="en-US" sz="950" dirty="0"/>
          </a:p>
        </p:txBody>
      </p:sp>
      <p:sp>
        <p:nvSpPr>
          <p:cNvPr id="215" name="Text 212"/>
          <p:cNvSpPr/>
          <p:nvPr/>
        </p:nvSpPr>
        <p:spPr>
          <a:xfrm>
            <a:off x="8732520" y="3886200"/>
            <a:ext cx="281635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250"/>
              </a:lnSpc>
              <a:buNone/>
            </a:pPr>
            <a:r>
              <a:rPr lang="en-US" sz="9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process is highly fragmented and inefficient, with severe rework (40%) and a major administrative delay of nearly 7 days before closure.</a:t>
            </a:r>
            <a:endParaRPr lang="en-US" sz="950" dirty="0"/>
          </a:p>
        </p:txBody>
      </p:sp>
      <p:sp>
        <p:nvSpPr>
          <p:cNvPr id="216" name="Text 213"/>
          <p:cNvSpPr/>
          <p:nvPr/>
        </p:nvSpPr>
        <p:spPr>
          <a:xfrm>
            <a:off x="457200" y="1783080"/>
            <a:ext cx="7680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Quick Healthcheck</a:t>
            </a:r>
            <a:endParaRPr lang="en-US" sz="3000" dirty="0"/>
          </a:p>
        </p:txBody>
      </p:sp>
      <p:sp>
        <p:nvSpPr>
          <p:cNvPr id="217" name="Shape 214"/>
          <p:cNvSpPr/>
          <p:nvPr/>
        </p:nvSpPr>
        <p:spPr>
          <a:xfrm>
            <a:off x="457200" y="2788920"/>
            <a:ext cx="1051560" cy="50292"/>
          </a:xfrm>
          <a:prstGeom prst="rect">
            <a:avLst/>
          </a:prstGeom>
          <a:solidFill>
            <a:srgbClr val="579DFF"/>
          </a:solidFill>
          <a:ln w="12700">
            <a:solidFill>
              <a:srgbClr val="579DFF"/>
            </a:solidFill>
            <a:prstDash val="solid"/>
          </a:ln>
        </p:spPr>
      </p:sp>
      <p:sp>
        <p:nvSpPr>
          <p:cNvPr id="218" name="Text 215"/>
          <p:cNvSpPr/>
          <p:nvPr/>
        </p:nvSpPr>
        <p:spPr>
          <a:xfrm>
            <a:off x="457200" y="3127248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C8D9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Incidents - Status</a:t>
            </a:r>
            <a:endParaRPr lang="en-US" sz="1750" dirty="0"/>
          </a:p>
        </p:txBody>
      </p:sp>
      <p:sp>
        <p:nvSpPr>
          <p:cNvPr id="219" name="Text 216"/>
          <p:cNvSpPr/>
          <p:nvPr/>
        </p:nvSpPr>
        <p:spPr>
          <a:xfrm>
            <a:off x="457200" y="3703320"/>
            <a:ext cx="3017520" cy="411480"/>
          </a:xfrm>
          <a:prstGeom prst="roundRect">
            <a:avLst>
              <a:gd name="adj" fmla="val 17778"/>
            </a:avLst>
          </a:prstGeom>
          <a:solidFill>
            <a:srgbClr val="FFECEB"/>
          </a:solidFill>
          <a:ln w="10160">
            <a:solidFill>
              <a:srgbClr val="FD9891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C937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Weak</a:t>
            </a:r>
            <a:endParaRPr lang="en-US" sz="1050" dirty="0"/>
          </a:p>
        </p:txBody>
      </p:sp>
      <p:sp>
        <p:nvSpPr>
          <p:cNvPr id="220" name="Text 217"/>
          <p:cNvSpPr/>
          <p:nvPr/>
        </p:nvSpPr>
        <p:spPr>
          <a:xfrm>
            <a:off x="457200" y="4389120"/>
            <a:ext cx="76809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70" dirty="0">
                <a:solidFill>
                  <a:srgbClr val="C8D9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process is highly fragmented and inefficient, with severe rework (40%) and a major administrative delay of nearly 7 days before closure.</a:t>
            </a:r>
            <a:endParaRPr lang="en-US" sz="1070" dirty="0"/>
          </a:p>
        </p:txBody>
      </p:sp>
      <p:sp>
        <p:nvSpPr>
          <p:cNvPr id="221" name="Text 218"/>
          <p:cNvSpPr/>
          <p:nvPr/>
        </p:nvSpPr>
        <p:spPr>
          <a:xfrm>
            <a:off x="457200" y="6144768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Metricus    ·    9 July 2026</a:t>
            </a:r>
            <a:endParaRPr lang="en-US" sz="10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4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QUICK HEALTHCHECK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45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What's Working</a:t>
            </a:r>
            <a:endParaRPr lang="en-US" sz="185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548640" y="1463040"/>
            <a:ext cx="11091672" cy="480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capture is consistent — Key fields like Priority, Subcategory, and Assignment Group are 100% populated.</a:t>
            </a:r>
            <a:endParaRPr lang="en-US" sz="1150" dirty="0"/>
          </a:p>
          <a:p>
            <a:pPr marL="152400" indent="-1524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incidents close successfully — Over 92% of incidents are closed with a 'Solved' or 'Solved Remotely' code.</a:t>
            </a:r>
            <a:endParaRPr lang="en-US" sz="1150" dirty="0"/>
          </a:p>
          <a:p>
            <a:pPr marL="152400" indent="-1524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Self-service is well-adopted — 'Self-service' is the most common contact type, accounting for 43% of incidents.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4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QUICK HEALTHCHECK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45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What's Not Working</a:t>
            </a:r>
            <a:endParaRPr lang="en-US" sz="185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548640" y="1463040"/>
            <a:ext cx="11091672" cy="480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Excessive administrative delay — It takes an average of 169 hours (7 days) to move from 'Completed' to 'Closed'.</a:t>
            </a:r>
            <a:endParaRPr lang="en-US" sz="1150" dirty="0"/>
          </a:p>
          <a:p>
            <a:pPr marL="152400" indent="-1524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Severe process rework — 40% of all incidents involve at least one rework step.</a:t>
            </a:r>
            <a:endParaRPr lang="en-US" sz="1150" dirty="0"/>
          </a:p>
          <a:p>
            <a:pPr marL="152400" indent="-1524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is highly fragmented — There are 164 different paths to resolution for just over 1,000 incidents.</a:t>
            </a:r>
            <a:endParaRPr lang="en-US" sz="1150" dirty="0"/>
          </a:p>
          <a:p>
            <a:pPr marL="152400" indent="-1524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Flow efficiency is very low — Only 12.8% of the total cycle time is spent in active 'touch' time.</a:t>
            </a:r>
            <a:endParaRPr lang="en-US" sz="1150" dirty="0"/>
          </a:p>
          <a:p>
            <a:pPr marL="152400" indent="-152400">
              <a:lnSpc>
                <a:spcPts val="16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Frequent status loops — High-volume loops exist between 'Work in Progress', 'Pending', and 'Open' statuses.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4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QUICK HEALTHCHECK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45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Quick Wins</a:t>
            </a:r>
            <a:endParaRPr lang="en-US" sz="185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457200" y="1417320"/>
            <a:ext cx="5536692" cy="2368296"/>
          </a:xfrm>
          <a:prstGeom prst="roundRect">
            <a:avLst>
              <a:gd name="adj" fmla="val 1931"/>
            </a:avLst>
          </a:prstGeom>
          <a:solidFill>
            <a:srgbClr val="FAFBFC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0" name="Shape 108"/>
          <p:cNvSpPr/>
          <p:nvPr/>
        </p:nvSpPr>
        <p:spPr>
          <a:xfrm>
            <a:off x="457200" y="1508760"/>
            <a:ext cx="41148" cy="2185416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1" name="Text 109"/>
          <p:cNvSpPr/>
          <p:nvPr/>
        </p:nvSpPr>
        <p:spPr>
          <a:xfrm>
            <a:off x="621792" y="1536192"/>
            <a:ext cx="52075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50"/>
              </a:lnSpc>
              <a:buNone/>
            </a:pPr>
            <a:r>
              <a:rPr lang="en-US" sz="11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Automate incident closure</a:t>
            </a:r>
            <a:endParaRPr lang="en-US" sz="1100" dirty="0"/>
          </a:p>
        </p:txBody>
      </p:sp>
      <p:sp>
        <p:nvSpPr>
          <p:cNvPr id="112" name="Text 110"/>
          <p:cNvSpPr/>
          <p:nvPr/>
        </p:nvSpPr>
        <p:spPr>
          <a:xfrm>
            <a:off x="621792" y="2039112"/>
            <a:ext cx="5207508" cy="1655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3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Implement a business rule to auto-close 'Completed' incidents after 3-5 days. Cut ~150 hours from average resolution time and improve data accuracy.</a:t>
            </a:r>
            <a:endParaRPr lang="en-US" sz="930" dirty="0"/>
          </a:p>
        </p:txBody>
      </p:sp>
      <p:sp>
        <p:nvSpPr>
          <p:cNvPr id="113" name="Shape 111"/>
          <p:cNvSpPr/>
          <p:nvPr/>
        </p:nvSpPr>
        <p:spPr>
          <a:xfrm>
            <a:off x="6195060" y="1417320"/>
            <a:ext cx="5536692" cy="2368296"/>
          </a:xfrm>
          <a:prstGeom prst="roundRect">
            <a:avLst>
              <a:gd name="adj" fmla="val 1931"/>
            </a:avLst>
          </a:prstGeom>
          <a:solidFill>
            <a:srgbClr val="FAFBFC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4" name="Shape 112"/>
          <p:cNvSpPr/>
          <p:nvPr/>
        </p:nvSpPr>
        <p:spPr>
          <a:xfrm>
            <a:off x="6195060" y="1508760"/>
            <a:ext cx="41148" cy="2185416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5" name="Text 113"/>
          <p:cNvSpPr/>
          <p:nvPr/>
        </p:nvSpPr>
        <p:spPr>
          <a:xfrm>
            <a:off x="6359652" y="1536192"/>
            <a:ext cx="52075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50"/>
              </a:lnSpc>
              <a:buNone/>
            </a:pPr>
            <a:r>
              <a:rPr lang="en-US" sz="11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 the WIP-Pending loop</a:t>
            </a:r>
            <a:endParaRPr lang="en-US" sz="1100" dirty="0"/>
          </a:p>
        </p:txBody>
      </p:sp>
      <p:sp>
        <p:nvSpPr>
          <p:cNvPr id="116" name="Text 114"/>
          <p:cNvSpPr/>
          <p:nvPr/>
        </p:nvSpPr>
        <p:spPr>
          <a:xfrm>
            <a:off x="6359652" y="2039112"/>
            <a:ext cx="5207508" cy="1655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3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incidents looping between 'Work in Progress' and 'Pending' to find root causes. Reduce rework and shorten the active resolution phase of the lifecycle.</a:t>
            </a:r>
            <a:endParaRPr lang="en-US" sz="930" dirty="0"/>
          </a:p>
        </p:txBody>
      </p:sp>
      <p:sp>
        <p:nvSpPr>
          <p:cNvPr id="117" name="Shape 115"/>
          <p:cNvSpPr/>
          <p:nvPr/>
        </p:nvSpPr>
        <p:spPr>
          <a:xfrm>
            <a:off x="457200" y="3986784"/>
            <a:ext cx="5536692" cy="2368296"/>
          </a:xfrm>
          <a:prstGeom prst="roundRect">
            <a:avLst>
              <a:gd name="adj" fmla="val 1931"/>
            </a:avLst>
          </a:prstGeom>
          <a:solidFill>
            <a:srgbClr val="FAFBFC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8" name="Shape 116"/>
          <p:cNvSpPr/>
          <p:nvPr/>
        </p:nvSpPr>
        <p:spPr>
          <a:xfrm>
            <a:off x="457200" y="4078224"/>
            <a:ext cx="41148" cy="2185416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9" name="Text 117"/>
          <p:cNvSpPr/>
          <p:nvPr/>
        </p:nvSpPr>
        <p:spPr>
          <a:xfrm>
            <a:off x="621792" y="4105656"/>
            <a:ext cx="52075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50"/>
              </a:lnSpc>
              <a:buNone/>
            </a:pPr>
            <a:r>
              <a:rPr lang="en-US" sz="11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'WIP to Open' rework</a:t>
            </a:r>
            <a:endParaRPr lang="en-US" sz="1100" dirty="0"/>
          </a:p>
        </p:txBody>
      </p:sp>
      <p:sp>
        <p:nvSpPr>
          <p:cNvPr id="120" name="Text 118"/>
          <p:cNvSpPr/>
          <p:nvPr/>
        </p:nvSpPr>
        <p:spPr>
          <a:xfrm>
            <a:off x="621792" y="4608576"/>
            <a:ext cx="5207508" cy="1655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3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Investigate why 17% of incidents regress from 'Work in Progress' back to 'Open'. Improve first-pass resolution and reduce unnecessary process steps.</a:t>
            </a:r>
            <a:endParaRPr lang="en-US" sz="9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4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QUICK HEALTHCHECK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45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Consultant Note</a:t>
            </a:r>
            <a:endParaRPr lang="en-US" sz="185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417320"/>
            <a:ext cx="11274552" cy="4846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data shows a process with good data discipline but significant operational challenges. I'd open by highlighting the massive 7-day administrative delay between 'Completed' and 'Closed' as a clear, high-impact quick win. From there, we can pivot to the more complex issues of high rework and process fragmentation, which are the primary drivers of inefficiency.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Metricus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Quick Healthcheck — Incidents - Status</dc:title>
  <dc:subject>PptxGenJS Presentation</dc:subject>
  <dc:creator>Process Advisor</dc:creator>
  <cp:lastModifiedBy>Process Advisor</cp:lastModifiedBy>
  <cp:revision>1</cp:revision>
  <dcterms:created xsi:type="dcterms:W3CDTF">2026-07-09T03:05:11Z</dcterms:created>
  <dcterms:modified xsi:type="dcterms:W3CDTF">2026-07-09T03:05:11Z</dcterms:modified>
</cp:coreProperties>
</file>