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PACKBODY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CKBODY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for ServiceNow  ·  Assignment &amp; Routing Pack  ·  Bugs - Status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7376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7493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76104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77272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37844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57960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077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81944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3112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8428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58544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78661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7260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7376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7493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76104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77272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7844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7960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78077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81944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183112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8428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8544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78661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7260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57376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7493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76104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77272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7844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57960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78077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981944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183112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38428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58544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78661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7260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7376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493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976104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77272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7844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78077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81944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83112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38428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58544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78661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37260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57376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77493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76104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177272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37844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57960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78077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981944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183112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38428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58544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78661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37260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57376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77493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976104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177272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37844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57960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78077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981944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183112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38428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58544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78661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57376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77493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976104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177272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37844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57960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8077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981944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183112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38428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58544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78661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37260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57376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77493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976104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177272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37844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57960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78077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0981944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183112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38428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58544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78661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288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38404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8521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86384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987552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18872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38988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59105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792224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93392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19456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39572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259689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8288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8404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8521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86384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987552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8872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38988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59105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92224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1993392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19456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39572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59689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18288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38404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21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86384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987552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118872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138988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59105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792224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993392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19456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39572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9689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18288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8404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58521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786384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987552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8872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38988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159105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792224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993392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219456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39572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9689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8288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8404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58521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786384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987552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18872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138988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159105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1792224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1993392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19456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39572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9689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18288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38404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58521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86384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87552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8872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138988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59105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792224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993392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19456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39572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9689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8288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38404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8521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86384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987552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118872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138988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159105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792224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993392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19456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39572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59689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8288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38404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58521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86384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987552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18872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138988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159105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1792224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1993392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19456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39572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59689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pic>
        <p:nvPicPr>
          <p:cNvPr id="210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2920"/>
            <a:ext cx="420624" cy="420624"/>
          </a:xfrm>
          <a:prstGeom prst="rect">
            <a:avLst/>
          </a:prstGeom>
        </p:spPr>
      </p:pic>
      <p:sp>
        <p:nvSpPr>
          <p:cNvPr id="211" name="Text 208"/>
          <p:cNvSpPr/>
          <p:nvPr/>
        </p:nvSpPr>
        <p:spPr>
          <a:xfrm>
            <a:off x="969264" y="60350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</a:t>
            </a:r>
            <a:pPr indent="0" marL="0">
              <a:buNone/>
            </a:pPr>
            <a:r>
              <a:rPr lang="en-US" sz="1450" b="1" dirty="0">
                <a:solidFill>
                  <a:srgbClr val="3DD3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ServiceNow</a:t>
            </a:r>
            <a:endParaRPr lang="en-US" sz="1450" dirty="0"/>
          </a:p>
        </p:txBody>
      </p:sp>
      <p:sp>
        <p:nvSpPr>
          <p:cNvPr id="212" name="Shape 209"/>
          <p:cNvSpPr/>
          <p:nvPr/>
        </p:nvSpPr>
        <p:spPr>
          <a:xfrm>
            <a:off x="8549640" y="1572768"/>
            <a:ext cx="3184855" cy="3749040"/>
          </a:xfrm>
          <a:prstGeom prst="roundRect">
            <a:avLst>
              <a:gd name="adj" fmla="val 1436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213" name="Text 210"/>
          <p:cNvSpPr/>
          <p:nvPr/>
        </p:nvSpPr>
        <p:spPr>
          <a:xfrm>
            <a:off x="8549640" y="2487168"/>
            <a:ext cx="318485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6000" dirty="0"/>
          </a:p>
        </p:txBody>
      </p:sp>
      <p:sp>
        <p:nvSpPr>
          <p:cNvPr id="214" name="Text 211"/>
          <p:cNvSpPr/>
          <p:nvPr/>
        </p:nvSpPr>
        <p:spPr>
          <a:xfrm>
            <a:off x="8549640" y="3456432"/>
            <a:ext cx="318485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70" kern="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RULES</a:t>
            </a:r>
            <a:endParaRPr lang="en-US" sz="1000" dirty="0"/>
          </a:p>
        </p:txBody>
      </p:sp>
      <p:sp>
        <p:nvSpPr>
          <p:cNvPr id="215" name="Text 212"/>
          <p:cNvSpPr/>
          <p:nvPr/>
        </p:nvSpPr>
        <p:spPr>
          <a:xfrm>
            <a:off x="457200" y="178308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&amp; Routing Pack</a:t>
            </a:r>
            <a:endParaRPr lang="en-US" sz="3000" dirty="0"/>
          </a:p>
        </p:txBody>
      </p:sp>
      <p:sp>
        <p:nvSpPr>
          <p:cNvPr id="216" name="Shape 213"/>
          <p:cNvSpPr/>
          <p:nvPr/>
        </p:nvSpPr>
        <p:spPr>
          <a:xfrm>
            <a:off x="457200" y="2788920"/>
            <a:ext cx="1051560" cy="50292"/>
          </a:xfrm>
          <a:prstGeom prst="rect">
            <a:avLst/>
          </a:prstGeom>
          <a:solidFill>
            <a:srgbClr val="3DD37A"/>
          </a:solidFill>
          <a:ln w="12700">
            <a:solidFill>
              <a:srgbClr val="3DD37A"/>
            </a:solidFill>
            <a:prstDash val="solid"/>
          </a:ln>
        </p:spPr>
      </p:sp>
      <p:sp>
        <p:nvSpPr>
          <p:cNvPr id="217" name="Text 214"/>
          <p:cNvSpPr/>
          <p:nvPr/>
        </p:nvSpPr>
        <p:spPr>
          <a:xfrm>
            <a:off x="457200" y="312724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C6D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Bugs - Status</a:t>
            </a:r>
            <a:endParaRPr lang="en-US" sz="1750" dirty="0"/>
          </a:p>
        </p:txBody>
      </p:sp>
      <p:sp>
        <p:nvSpPr>
          <p:cNvPr id="218" name="Text 215"/>
          <p:cNvSpPr/>
          <p:nvPr/>
        </p:nvSpPr>
        <p:spPr>
          <a:xfrm>
            <a:off x="457200" y="61447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9CBF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Metricus    ·    10 July 2026</a:t>
            </a:r>
            <a:endParaRPr lang="en-US" sz="10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ASSIGNMENT &amp; ROUTING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Pack Overview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53896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11" name="Text 109"/>
          <p:cNvSpPr/>
          <p:nvPr/>
        </p:nvSpPr>
        <p:spPr>
          <a:xfrm>
            <a:off x="603504" y="146304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Automated Bug Routing by Project</a:t>
            </a:r>
            <a:endParaRPr lang="en-US" sz="950" dirty="0"/>
          </a:p>
        </p:txBody>
      </p:sp>
      <p:sp>
        <p:nvSpPr>
          <p:cNvPr id="112" name="Text 110"/>
          <p:cNvSpPr/>
          <p:nvPr/>
        </p:nvSpPr>
        <p:spPr>
          <a:xfrm>
            <a:off x="4797400" y="1463040"/>
            <a:ext cx="863194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900" dirty="0"/>
          </a:p>
        </p:txBody>
      </p:sp>
      <p:sp>
        <p:nvSpPr>
          <p:cNvPr id="113" name="Text 111"/>
          <p:cNvSpPr/>
          <p:nvPr/>
        </p:nvSpPr>
        <p:spPr>
          <a:xfrm>
            <a:off x="603504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accelerate initial bug assignment by automatically routing bugs to the correct development team based on the…</a:t>
            </a:r>
            <a:endParaRPr lang="en-US" sz="800" dirty="0"/>
          </a:p>
        </p:txBody>
      </p:sp>
      <p:sp>
        <p:nvSpPr>
          <p:cNvPr id="114" name="Shape 112"/>
          <p:cNvSpPr/>
          <p:nvPr/>
        </p:nvSpPr>
        <p:spPr>
          <a:xfrm>
            <a:off x="6187288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6187288" y="1453896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16" name="Text 114"/>
          <p:cNvSpPr/>
          <p:nvPr/>
        </p:nvSpPr>
        <p:spPr>
          <a:xfrm>
            <a:off x="6333592" y="146304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Establish Dedicated Bug Triage Queue</a:t>
            </a:r>
            <a:endParaRPr lang="en-US" sz="950" dirty="0"/>
          </a:p>
        </p:txBody>
      </p:sp>
      <p:sp>
        <p:nvSpPr>
          <p:cNvPr id="117" name="Text 115"/>
          <p:cNvSpPr/>
          <p:nvPr/>
        </p:nvSpPr>
        <p:spPr>
          <a:xfrm>
            <a:off x="10527487" y="1463040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6333592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create a single, managed queue for all new bugs that are not automatically routed, ensuring no bug is left…</a:t>
            </a:r>
            <a:endParaRPr lang="en-US" sz="800" dirty="0"/>
          </a:p>
        </p:txBody>
      </p:sp>
      <p:sp>
        <p:nvSpPr>
          <p:cNvPr id="119" name="Shape 117"/>
          <p:cNvSpPr/>
          <p:nvPr/>
        </p:nvSpPr>
        <p:spPr>
          <a:xfrm>
            <a:off x="457200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0" name="Shape 118"/>
          <p:cNvSpPr/>
          <p:nvPr/>
        </p:nvSpPr>
        <p:spPr>
          <a:xfrm>
            <a:off x="457200" y="2386584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21" name="Text 119"/>
          <p:cNvSpPr/>
          <p:nvPr/>
        </p:nvSpPr>
        <p:spPr>
          <a:xfrm>
            <a:off x="603504" y="2395728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Intelligent Routing for Uncategorized Bugs</a:t>
            </a:r>
            <a:endParaRPr lang="en-US" sz="950" dirty="0"/>
          </a:p>
        </p:txBody>
      </p:sp>
      <p:sp>
        <p:nvSpPr>
          <p:cNvPr id="122" name="Text 120"/>
          <p:cNvSpPr/>
          <p:nvPr/>
        </p:nvSpPr>
        <p:spPr>
          <a:xfrm>
            <a:off x="4797400" y="2395728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00" dirty="0"/>
          </a:p>
        </p:txBody>
      </p:sp>
      <p:sp>
        <p:nvSpPr>
          <p:cNvPr id="123" name="Text 121"/>
          <p:cNvSpPr/>
          <p:nvPr/>
        </p:nvSpPr>
        <p:spPr>
          <a:xfrm>
            <a:off x="603504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reduce manual triage effort and mis-routes by using machine learning to predict the correct 'Project' or…</a:t>
            </a:r>
            <a:endParaRPr lang="en-US" sz="800" dirty="0"/>
          </a:p>
        </p:txBody>
      </p:sp>
      <p:sp>
        <p:nvSpPr>
          <p:cNvPr id="124" name="Shape 122"/>
          <p:cNvSpPr/>
          <p:nvPr/>
        </p:nvSpPr>
        <p:spPr>
          <a:xfrm>
            <a:off x="6187288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6187288" y="2386584"/>
            <a:ext cx="45720" cy="585216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6" name="Text 124"/>
          <p:cNvSpPr/>
          <p:nvPr/>
        </p:nvSpPr>
        <p:spPr>
          <a:xfrm>
            <a:off x="6333592" y="2395728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Automated Reassignment for Reopened Bugs</a:t>
            </a:r>
            <a:endParaRPr lang="en-US" sz="950" dirty="0"/>
          </a:p>
        </p:txBody>
      </p:sp>
      <p:sp>
        <p:nvSpPr>
          <p:cNvPr id="127" name="Text 125"/>
          <p:cNvSpPr/>
          <p:nvPr/>
        </p:nvSpPr>
        <p:spPr>
          <a:xfrm>
            <a:off x="10527487" y="2395728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AEB"/>
          </a:solidFill>
          <a:ln w="10160">
            <a:solidFill>
              <a:srgbClr val="FEDF89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28" name="Text 126"/>
          <p:cNvSpPr/>
          <p:nvPr/>
        </p:nvSpPr>
        <p:spPr>
          <a:xfrm>
            <a:off x="6333592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ensure accountability and faster resolution for failed fixes by automatically reassigning a reopened bug back to…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ASSIGNMENT &amp; ROUTING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Automated Bug Routing by Project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Critical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accelerate initial bug assignment by automatically routing bugs to the correct development team based on the 'Project' field, bypassing manual triage queues.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task is created.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Assignment Group Based On A Lookup Of The Bug Project Field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Bug.Project IS NOT EMPTY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ASSIGNMENT &amp; ROUTING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Establish Dedicated Bug Triage Queue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High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create a single, managed queue for all new bugs that are not automatically routed, ensuring no bug is left unassigned and streamlining the manual triage process.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task is created.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Assignment Group To 'Bug Triage'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Group IS EMPTY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(Optional) Run after the 'Automated Bug Routing by Project' flow.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ASSIGNMENT &amp; ROUTING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Intelligent Routing for Uncategorized Bugs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High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reduce manual triage effort and mis-routes by using machine learning to predict the correct 'Project' or 'Assignment Group' based on the bug's short description.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task is created and assigned to the 'Bug Triage' group.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 And Set 'Project' And/Or 'Assignment Group' Based On 'Short Description'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Optionally, Set The Prediction As A Suggestion Rather Than A Direct Assignment, Pending Triage Team Review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Bug.Assignment Group = 'Bug Triage'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ASSIGNMENT &amp; ROUTING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Automated Reassignment for Reopened Bugs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ensure accountability and faster resolution for failed fixes by automatically reassigning a reopened bug back to the group and individual that last resolved it.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state changes to 'Reopened'.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Up The Last Assignee Who Set The State To 'Resolved' Or 'Closed'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Reassign The Bug To The Previous Assignment Group And Assignee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Work Note Indicating The Automatic Reassignment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changes from 'Closed' or 'Resolved' to 'Reopened'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ASSIGNMENT &amp; ROUTING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Implementation Checklist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822960"/>
          </a:xfrm>
          <a:prstGeom prst="roundRect">
            <a:avLst>
              <a:gd name="adj" fmla="val 5556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5836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447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PACK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45920"/>
            <a:ext cx="109481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4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summarises the generated Assignment &amp; Routing Pack in a client-readable format. Use the JSON export for the full import/configuration artifacts.</a:t>
            </a:r>
            <a:endParaRPr lang="en-US" sz="940" dirty="0"/>
          </a:p>
        </p:txBody>
      </p:sp>
      <p:sp>
        <p:nvSpPr>
          <p:cNvPr id="113" name="Shape 111"/>
          <p:cNvSpPr/>
          <p:nvPr/>
        </p:nvSpPr>
        <p:spPr>
          <a:xfrm>
            <a:off x="457200" y="2331720"/>
            <a:ext cx="11277295" cy="3931920"/>
          </a:xfrm>
          <a:prstGeom prst="roundRect">
            <a:avLst>
              <a:gd name="adj" fmla="val 116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14016"/>
            <a:ext cx="45720" cy="3767328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15" name="Text 113"/>
          <p:cNvSpPr/>
          <p:nvPr/>
        </p:nvSpPr>
        <p:spPr>
          <a:xfrm>
            <a:off x="621792" y="247802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VALIDATION STEPS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621792" y="2752344"/>
            <a:ext cx="10948111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each rule against local workflow configuration and field names.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triggers, conditions and actions in a sandbox or development project first.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permissions, app availability and any required marketplace apps.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JSON export for direct rule import where supported.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small pilot before enabling broadly, and monitor exceptions after release.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Metricus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Assignment &amp; Routing Pack — Bugs - Status</dc:title>
  <dc:subject>PptxGenJS Presentation</dc:subject>
  <dc:creator>Process Advisor</dc:creator>
  <cp:lastModifiedBy>Process Advisor</cp:lastModifiedBy>
  <cp:revision>1</cp:revision>
  <dcterms:created xsi:type="dcterms:W3CDTF">2026-07-10T01:36:58Z</dcterms:created>
  <dcterms:modified xsi:type="dcterms:W3CDTF">2026-07-10T01:36:58Z</dcterms:modified>
</cp:coreProperties>
</file>