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PACKBODY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CKBODY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for ServiceNow  ·  Business Rules &amp; Data Quality Pack  ·  Bugs - Status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7376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7493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76104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77272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37844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57960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077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81944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3112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8428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58544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78661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7260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7376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7493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76104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77272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7844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7960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78077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81944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183112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8428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8544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78661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7260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57376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7493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76104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77272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7844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57960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78077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981944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183112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38428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58544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78661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7260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7376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493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976104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77272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7844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78077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81944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83112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38428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58544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78661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37260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57376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77493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76104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177272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37844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57960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78077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981944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183112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38428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58544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78661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37260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57376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77493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976104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177272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37844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57960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78077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981944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183112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38428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58544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78661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57376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77493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976104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177272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37844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57960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8077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981944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183112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38428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58544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78661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37260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57376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77493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976104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177272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37844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57960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78077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0981944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183112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38428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58544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78661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288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38404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8521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86384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987552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18872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38988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59105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792224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93392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19456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39572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259689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8288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8404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8521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86384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987552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8872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38988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59105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92224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1993392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19456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39572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59689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18288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38404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21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86384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987552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118872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138988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59105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792224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993392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19456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39572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9689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18288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8404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58521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786384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987552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8872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38988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159105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792224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993392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219456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39572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9689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8288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8404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58521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786384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987552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18872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138988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159105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1792224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1993392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19456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39572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9689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18288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38404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58521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86384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87552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8872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138988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59105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792224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993392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19456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39572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9689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8288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38404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8521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86384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987552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118872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138988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159105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792224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993392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19456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39572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59689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8288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38404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58521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86384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987552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18872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138988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159105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1792224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1993392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19456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39572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59689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pic>
        <p:nvPicPr>
          <p:cNvPr id="210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2920"/>
            <a:ext cx="420624" cy="420624"/>
          </a:xfrm>
          <a:prstGeom prst="rect">
            <a:avLst/>
          </a:prstGeom>
        </p:spPr>
      </p:pic>
      <p:sp>
        <p:nvSpPr>
          <p:cNvPr id="211" name="Text 208"/>
          <p:cNvSpPr/>
          <p:nvPr/>
        </p:nvSpPr>
        <p:spPr>
          <a:xfrm>
            <a:off x="969264" y="60350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</a:t>
            </a:r>
            <a:pPr indent="0" marL="0">
              <a:buNone/>
            </a:pPr>
            <a:r>
              <a:rPr lang="en-US" sz="1450" b="1" dirty="0">
                <a:solidFill>
                  <a:srgbClr val="3DD3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ServiceNow</a:t>
            </a:r>
            <a:endParaRPr lang="en-US" sz="1450" dirty="0"/>
          </a:p>
        </p:txBody>
      </p:sp>
      <p:sp>
        <p:nvSpPr>
          <p:cNvPr id="212" name="Shape 209"/>
          <p:cNvSpPr/>
          <p:nvPr/>
        </p:nvSpPr>
        <p:spPr>
          <a:xfrm>
            <a:off x="8549640" y="1572768"/>
            <a:ext cx="3184855" cy="3749040"/>
          </a:xfrm>
          <a:prstGeom prst="roundRect">
            <a:avLst>
              <a:gd name="adj" fmla="val 1436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213" name="Text 210"/>
          <p:cNvSpPr/>
          <p:nvPr/>
        </p:nvSpPr>
        <p:spPr>
          <a:xfrm>
            <a:off x="8549640" y="2487168"/>
            <a:ext cx="318485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6000" dirty="0"/>
          </a:p>
        </p:txBody>
      </p:sp>
      <p:sp>
        <p:nvSpPr>
          <p:cNvPr id="214" name="Text 211"/>
          <p:cNvSpPr/>
          <p:nvPr/>
        </p:nvSpPr>
        <p:spPr>
          <a:xfrm>
            <a:off x="8549640" y="3456432"/>
            <a:ext cx="318485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70" kern="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RULES</a:t>
            </a:r>
            <a:endParaRPr lang="en-US" sz="1000" dirty="0"/>
          </a:p>
        </p:txBody>
      </p:sp>
      <p:sp>
        <p:nvSpPr>
          <p:cNvPr id="215" name="Text 212"/>
          <p:cNvSpPr/>
          <p:nvPr/>
        </p:nvSpPr>
        <p:spPr>
          <a:xfrm>
            <a:off x="457200" y="178308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Rules &amp; Data Quality Pack</a:t>
            </a:r>
            <a:endParaRPr lang="en-US" sz="3000" dirty="0"/>
          </a:p>
        </p:txBody>
      </p:sp>
      <p:sp>
        <p:nvSpPr>
          <p:cNvPr id="216" name="Shape 213"/>
          <p:cNvSpPr/>
          <p:nvPr/>
        </p:nvSpPr>
        <p:spPr>
          <a:xfrm>
            <a:off x="457200" y="2788920"/>
            <a:ext cx="1051560" cy="50292"/>
          </a:xfrm>
          <a:prstGeom prst="rect">
            <a:avLst/>
          </a:prstGeom>
          <a:solidFill>
            <a:srgbClr val="3DD37A"/>
          </a:solidFill>
          <a:ln w="12700">
            <a:solidFill>
              <a:srgbClr val="3DD37A"/>
            </a:solidFill>
            <a:prstDash val="solid"/>
          </a:ln>
        </p:spPr>
      </p:sp>
      <p:sp>
        <p:nvSpPr>
          <p:cNvPr id="217" name="Text 214"/>
          <p:cNvSpPr/>
          <p:nvPr/>
        </p:nvSpPr>
        <p:spPr>
          <a:xfrm>
            <a:off x="457200" y="312724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C6D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Bugs - Status</a:t>
            </a:r>
            <a:endParaRPr lang="en-US" sz="1750" dirty="0"/>
          </a:p>
        </p:txBody>
      </p:sp>
      <p:sp>
        <p:nvSpPr>
          <p:cNvPr id="218" name="Text 215"/>
          <p:cNvSpPr/>
          <p:nvPr/>
        </p:nvSpPr>
        <p:spPr>
          <a:xfrm>
            <a:off x="457200" y="61447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9CBF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Metricus    ·    10 July 2026</a:t>
            </a:r>
            <a:endParaRPr lang="en-US" sz="10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BUSINESS RULES &amp; DATA QUALITY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Pack Overview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53896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11" name="Text 109"/>
          <p:cNvSpPr/>
          <p:nvPr/>
        </p:nvSpPr>
        <p:spPr>
          <a:xfrm>
            <a:off x="603504" y="146304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Enforce Mandatory Closure Information</a:t>
            </a:r>
            <a:endParaRPr lang="en-US" sz="950" dirty="0"/>
          </a:p>
        </p:txBody>
      </p:sp>
      <p:sp>
        <p:nvSpPr>
          <p:cNvPr id="112" name="Text 110"/>
          <p:cNvSpPr/>
          <p:nvPr/>
        </p:nvSpPr>
        <p:spPr>
          <a:xfrm>
            <a:off x="4797400" y="1463040"/>
            <a:ext cx="863194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900" dirty="0"/>
          </a:p>
        </p:txBody>
      </p:sp>
      <p:sp>
        <p:nvSpPr>
          <p:cNvPr id="113" name="Text 111"/>
          <p:cNvSpPr/>
          <p:nvPr/>
        </p:nvSpPr>
        <p:spPr>
          <a:xfrm>
            <a:off x="603504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ensure that any bug closed from an early lifecycle state has proper justification, reducing ambiguity and…</a:t>
            </a:r>
            <a:endParaRPr lang="en-US" sz="800" dirty="0"/>
          </a:p>
        </p:txBody>
      </p:sp>
      <p:sp>
        <p:nvSpPr>
          <p:cNvPr id="114" name="Shape 112"/>
          <p:cNvSpPr/>
          <p:nvPr/>
        </p:nvSpPr>
        <p:spPr>
          <a:xfrm>
            <a:off x="6187288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6187288" y="1453896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16" name="Text 114"/>
          <p:cNvSpPr/>
          <p:nvPr/>
        </p:nvSpPr>
        <p:spPr>
          <a:xfrm>
            <a:off x="6333592" y="146304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Standardize Priority Field Values</a:t>
            </a:r>
            <a:endParaRPr lang="en-US" sz="950" dirty="0"/>
          </a:p>
        </p:txBody>
      </p:sp>
      <p:sp>
        <p:nvSpPr>
          <p:cNvPr id="117" name="Text 115"/>
          <p:cNvSpPr/>
          <p:nvPr/>
        </p:nvSpPr>
        <p:spPr>
          <a:xfrm>
            <a:off x="10527487" y="1463040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6333592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eliminate data inconsistency in the 'Priority' field by enforcing a single, standardized list of choices. This…</a:t>
            </a:r>
            <a:endParaRPr lang="en-US" sz="800" dirty="0"/>
          </a:p>
        </p:txBody>
      </p:sp>
      <p:sp>
        <p:nvSpPr>
          <p:cNvPr id="119" name="Shape 117"/>
          <p:cNvSpPr/>
          <p:nvPr/>
        </p:nvSpPr>
        <p:spPr>
          <a:xfrm>
            <a:off x="457200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0" name="Shape 118"/>
          <p:cNvSpPr/>
          <p:nvPr/>
        </p:nvSpPr>
        <p:spPr>
          <a:xfrm>
            <a:off x="457200" y="2386584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21" name="Text 119"/>
          <p:cNvSpPr/>
          <p:nvPr/>
        </p:nvSpPr>
        <p:spPr>
          <a:xfrm>
            <a:off x="603504" y="2395728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Require Justification for Reopening Closed Tasks</a:t>
            </a:r>
            <a:endParaRPr lang="en-US" sz="950" dirty="0"/>
          </a:p>
        </p:txBody>
      </p:sp>
      <p:sp>
        <p:nvSpPr>
          <p:cNvPr id="122" name="Text 120"/>
          <p:cNvSpPr/>
          <p:nvPr/>
        </p:nvSpPr>
        <p:spPr>
          <a:xfrm>
            <a:off x="4797400" y="2395728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00" dirty="0"/>
          </a:p>
        </p:txBody>
      </p:sp>
      <p:sp>
        <p:nvSpPr>
          <p:cNvPr id="123" name="Text 121"/>
          <p:cNvSpPr/>
          <p:nvPr/>
        </p:nvSpPr>
        <p:spPr>
          <a:xfrm>
            <a:off x="603504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control the 'Closed -&gt; Reopened' rework loop by forcing the user to provide a reason in the work notes, improving…</a:t>
            </a:r>
            <a:endParaRPr lang="en-US" sz="800" dirty="0"/>
          </a:p>
        </p:txBody>
      </p:sp>
      <p:sp>
        <p:nvSpPr>
          <p:cNvPr id="124" name="Shape 122"/>
          <p:cNvSpPr/>
          <p:nvPr/>
        </p:nvSpPr>
        <p:spPr>
          <a:xfrm>
            <a:off x="6187288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6187288" y="2386584"/>
            <a:ext cx="45720" cy="585216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6" name="Text 124"/>
          <p:cNvSpPr/>
          <p:nvPr/>
        </p:nvSpPr>
        <p:spPr>
          <a:xfrm>
            <a:off x="6333592" y="2395728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Gate 'New' State Exit on Required Data</a:t>
            </a:r>
            <a:endParaRPr lang="en-US" sz="950" dirty="0"/>
          </a:p>
        </p:txBody>
      </p:sp>
      <p:sp>
        <p:nvSpPr>
          <p:cNvPr id="127" name="Text 125"/>
          <p:cNvSpPr/>
          <p:nvPr/>
        </p:nvSpPr>
        <p:spPr>
          <a:xfrm>
            <a:off x="10527487" y="2395728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AEB"/>
          </a:solidFill>
          <a:ln w="10160">
            <a:solidFill>
              <a:srgbClr val="FEDF89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28" name="Text 126"/>
          <p:cNvSpPr/>
          <p:nvPr/>
        </p:nvSpPr>
        <p:spPr>
          <a:xfrm>
            <a:off x="6333592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prevent tasks from leaving the 'New' state without essential triage information, such as an assigned team. This…</a:t>
            </a:r>
            <a:endParaRPr lang="en-US" sz="800" dirty="0"/>
          </a:p>
        </p:txBody>
      </p:sp>
      <p:sp>
        <p:nvSpPr>
          <p:cNvPr id="129" name="Shape 127"/>
          <p:cNvSpPr/>
          <p:nvPr/>
        </p:nvSpPr>
        <p:spPr>
          <a:xfrm>
            <a:off x="457200" y="3236976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0" name="Shape 128"/>
          <p:cNvSpPr/>
          <p:nvPr/>
        </p:nvSpPr>
        <p:spPr>
          <a:xfrm>
            <a:off x="457200" y="3319272"/>
            <a:ext cx="45720" cy="585216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31" name="Text 129"/>
          <p:cNvSpPr/>
          <p:nvPr/>
        </p:nvSpPr>
        <p:spPr>
          <a:xfrm>
            <a:off x="603504" y="3328416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Prevent Direct 'Open' to 'Closed' State Transition</a:t>
            </a:r>
            <a:endParaRPr lang="en-US" sz="950" dirty="0"/>
          </a:p>
        </p:txBody>
      </p:sp>
      <p:sp>
        <p:nvSpPr>
          <p:cNvPr id="132" name="Text 130"/>
          <p:cNvSpPr/>
          <p:nvPr/>
        </p:nvSpPr>
        <p:spPr>
          <a:xfrm>
            <a:off x="4797400" y="3328416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AEB"/>
          </a:solidFill>
          <a:ln w="10160">
            <a:solidFill>
              <a:srgbClr val="FEDF89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33" name="Text 131"/>
          <p:cNvSpPr/>
          <p:nvPr/>
        </p:nvSpPr>
        <p:spPr>
          <a:xfrm>
            <a:off x="603504" y="3602736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enforce the standard process flow and prevent teams from skipping the 'Resolved' or 'Verified' steps. This…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BUSINESS RULES &amp; DATA QUALITY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Enforce Mandatory Closure Information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Critical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ensure that any bug closed from an early lifecycle state has proper justification, reducing ambiguity and providing data to analyze why tasks are closed without being worked.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state changes to 'Closed'.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Abort The Database Transaction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 An Error Message To The User: 'Closure Code And Closure Notes Are Mandatory When Closing A Bug From An Early…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previous state was 'New', 'Open', or 'Triage'.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Closure code is empty OR Closure notes are empty.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BUSINESS RULES &amp; DATA QUALITY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Standardize Priority Field Values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High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eliminate data inconsistency in the 'Priority' field by enforcing a single, standardized list of choices. This improves reporting accuracy, SLA calculation, and work prioritization.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opens a form containing the 'Priority' field.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Modify The Dictionary Entry For The 'Priority' Field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A Standard Choice List (E G , 1 Critical, 2 High, 3 Medium, 4 Low)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A Default Value And Make The Field Mandatory To Prevent NULL Entries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'Priority' field is displayed on the form.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BUSINESS RULES &amp; DATA QUALITY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Require Justification for Reopening Closed Tasks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High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control the 'Closed -&gt; Reopened' rework loop by forcing the user to provide a reason in the work notes, improving auditability and understanding of why resolutions fail.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state changes from 'Closed'.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Abort The Database Transaction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 An Error Message To The User: 'Please Add A Work Note Explaining Why This Task Is Being Reopened '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new state is 'Reopened' (or another active state like 'Open' or 'In Progress').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notes have not been updated during the transaction.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BUSINESS RULES &amp; DATA QUALITY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Gate 'New' State Exit on Required Data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prevent tasks from leaving the 'New' state without essential triage information, such as an assigned team. This addresses the 'New -&gt; New' self-loop, which indicates tasks are stalling at intake.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task record is updated where the state is not 'New'.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Make The 'Assignment Group' And 'Project' Fields Mandatory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is not 'New'.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BUSINESS RULES &amp; DATA QUALITY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Prevent Direct 'Open' to 'Closed' State Transition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enforce the standard process flow and prevent teams from skipping the 'Resolved' or 'Verified' steps. This ensures resolution details are captured and that a formal resolution/verification has occurred.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state changes to 'Closed'.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Abort The Database Transaction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 An Error Message: 'Tasks Must Be Moved To A Resolved State Before They Can Be Closed '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previous state was 'Open' or any other early-stage active state (e.g., 'Coding In Progress').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BUSINESS RULES &amp; DATA QUALITY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Implementation Checklist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822960"/>
          </a:xfrm>
          <a:prstGeom prst="roundRect">
            <a:avLst>
              <a:gd name="adj" fmla="val 5556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5836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447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PACK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45920"/>
            <a:ext cx="109481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4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summarises the generated Business Rules &amp; Data Quality Pack in a client-readable format. Use the JSON export for the full import/configuration artifacts.</a:t>
            </a:r>
            <a:endParaRPr lang="en-US" sz="940" dirty="0"/>
          </a:p>
        </p:txBody>
      </p:sp>
      <p:sp>
        <p:nvSpPr>
          <p:cNvPr id="113" name="Shape 111"/>
          <p:cNvSpPr/>
          <p:nvPr/>
        </p:nvSpPr>
        <p:spPr>
          <a:xfrm>
            <a:off x="457200" y="2331720"/>
            <a:ext cx="11277295" cy="3931920"/>
          </a:xfrm>
          <a:prstGeom prst="roundRect">
            <a:avLst>
              <a:gd name="adj" fmla="val 116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14016"/>
            <a:ext cx="45720" cy="3767328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15" name="Text 113"/>
          <p:cNvSpPr/>
          <p:nvPr/>
        </p:nvSpPr>
        <p:spPr>
          <a:xfrm>
            <a:off x="621792" y="247802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VALIDATION STEPS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621792" y="2752344"/>
            <a:ext cx="10948111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each rule against local workflow configuration and field names.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triggers, conditions and actions in a sandbox or development project first.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permissions, app availability and any required marketplace apps.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JSON export for direct rule import where supported.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small pilot before enabling broadly, and monitor exceptions after release.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Metricus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Rules &amp; Data Quality Pack — Bugs - Status</dc:title>
  <dc:subject>PptxGenJS Presentation</dc:subject>
  <dc:creator>Process Advisor</dc:creator>
  <cp:lastModifiedBy>Process Advisor</cp:lastModifiedBy>
  <cp:revision>1</cp:revision>
  <dcterms:created xsi:type="dcterms:W3CDTF">2026-07-10T01:49:49Z</dcterms:created>
  <dcterms:modified xsi:type="dcterms:W3CDTF">2026-07-10T01:49:49Z</dcterms:modified>
</cp:coreProperties>
</file>