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PACKBODY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CKBODY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537960"/>
            <a:ext cx="9144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for ServiceNow  ·  SLA &amp; Escalation Pack  ·  Bugs - Status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37260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57376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77493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97610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17727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37844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57960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78077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981944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183112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384280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585448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786616" y="1645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37260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57376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77493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97610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17727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37844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57960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78077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0981944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183112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384280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585448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786616" y="3474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37260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57376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77493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7610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17727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7844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57960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78077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981944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183112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384280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585448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786616" y="5303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37260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7376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77493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97610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17727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37844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57960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78077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0981944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183112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384280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585448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786616" y="71323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37260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57376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77493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997610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17727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37844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57960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78077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0981944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183112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384280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585448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786616" y="89611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37260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57376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77493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97610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17727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37844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57960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78077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0981944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183112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384280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585448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786616" y="107899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37260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57376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77493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997610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17727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37844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57960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78077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0981944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183112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384280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585448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786616" y="126187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37260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57376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77493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997610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17727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37844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57960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78077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0981944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183112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384280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585448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786616" y="1444752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288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38404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58521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78638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98755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18872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38988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59105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792224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93392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194560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395728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8" name="Shape 116"/>
          <p:cNvSpPr/>
          <p:nvPr/>
        </p:nvSpPr>
        <p:spPr>
          <a:xfrm>
            <a:off x="2596896" y="56235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19" name="Shape 117"/>
          <p:cNvSpPr/>
          <p:nvPr/>
        </p:nvSpPr>
        <p:spPr>
          <a:xfrm>
            <a:off x="18288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38404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58521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78638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98755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118872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138988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159105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1792224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1993392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194560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395728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596896" y="58064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18288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38404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58521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78638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98755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118872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138988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159105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1792224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1993392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194560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395728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596896" y="59893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18288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38404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58521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78638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98755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118872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138988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159105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1792224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4" name="Shape 152"/>
          <p:cNvSpPr/>
          <p:nvPr/>
        </p:nvSpPr>
        <p:spPr>
          <a:xfrm>
            <a:off x="1993392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5" name="Shape 153"/>
          <p:cNvSpPr/>
          <p:nvPr/>
        </p:nvSpPr>
        <p:spPr>
          <a:xfrm>
            <a:off x="2194560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395728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96896" y="617220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18288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38404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58521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78638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98755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118872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138988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159105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1792224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1993392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194560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395728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96896" y="635508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18288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38404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58521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78638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98755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118872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138988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159105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1792224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1993392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194560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395728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96896" y="653796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18288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38404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58521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78638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98755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118872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0" name="Shape 188"/>
          <p:cNvSpPr/>
          <p:nvPr/>
        </p:nvSpPr>
        <p:spPr>
          <a:xfrm>
            <a:off x="138988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1" name="Shape 189"/>
          <p:cNvSpPr/>
          <p:nvPr/>
        </p:nvSpPr>
        <p:spPr>
          <a:xfrm>
            <a:off x="159105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1792224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1993392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194560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395728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596896" y="672084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18288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38404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58521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78638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98755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118872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138988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159105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1792224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1993392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194560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395728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596896" y="6903720"/>
            <a:ext cx="22860" cy="22860"/>
          </a:xfrm>
          <a:prstGeom prst="ellipse">
            <a:avLst/>
          </a:prstGeom>
          <a:solidFill>
            <a:srgbClr val="2E5D6B">
              <a:alpha val="92000"/>
            </a:srgbClr>
          </a:solidFill>
          <a:ln w="12700">
            <a:solidFill>
              <a:srgbClr val="2E5D6B">
                <a:alpha val="0"/>
              </a:srgbClr>
            </a:solidFill>
            <a:prstDash val="solid"/>
          </a:ln>
        </p:spPr>
      </p:sp>
      <p:pic>
        <p:nvPicPr>
          <p:cNvPr id="210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02920"/>
            <a:ext cx="420624" cy="420624"/>
          </a:xfrm>
          <a:prstGeom prst="rect">
            <a:avLst/>
          </a:prstGeom>
        </p:spPr>
      </p:pic>
      <p:sp>
        <p:nvSpPr>
          <p:cNvPr id="211" name="Text 208"/>
          <p:cNvSpPr/>
          <p:nvPr/>
        </p:nvSpPr>
        <p:spPr>
          <a:xfrm>
            <a:off x="969264" y="603504"/>
            <a:ext cx="4572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</a:t>
            </a:r>
            <a:pPr indent="0" marL="0">
              <a:buNone/>
            </a:pPr>
            <a:r>
              <a:rPr lang="en-US" sz="1450" b="1" dirty="0">
                <a:solidFill>
                  <a:srgbClr val="3DD37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ServiceNow</a:t>
            </a:r>
            <a:endParaRPr lang="en-US" sz="1450" dirty="0"/>
          </a:p>
        </p:txBody>
      </p:sp>
      <p:sp>
        <p:nvSpPr>
          <p:cNvPr id="212" name="Shape 209"/>
          <p:cNvSpPr/>
          <p:nvPr/>
        </p:nvSpPr>
        <p:spPr>
          <a:xfrm>
            <a:off x="8549640" y="1572768"/>
            <a:ext cx="3184855" cy="3749040"/>
          </a:xfrm>
          <a:prstGeom prst="roundRect">
            <a:avLst>
              <a:gd name="adj" fmla="val 1436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213" name="Text 210"/>
          <p:cNvSpPr/>
          <p:nvPr/>
        </p:nvSpPr>
        <p:spPr>
          <a:xfrm>
            <a:off x="8549640" y="2487168"/>
            <a:ext cx="3184855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0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6000" dirty="0"/>
          </a:p>
        </p:txBody>
      </p:sp>
      <p:sp>
        <p:nvSpPr>
          <p:cNvPr id="214" name="Text 211"/>
          <p:cNvSpPr/>
          <p:nvPr/>
        </p:nvSpPr>
        <p:spPr>
          <a:xfrm>
            <a:off x="8549640" y="3456432"/>
            <a:ext cx="318485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70" kern="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RULES</a:t>
            </a:r>
            <a:endParaRPr lang="en-US" sz="1000" dirty="0"/>
          </a:p>
        </p:txBody>
      </p:sp>
      <p:sp>
        <p:nvSpPr>
          <p:cNvPr id="215" name="Text 212"/>
          <p:cNvSpPr/>
          <p:nvPr/>
        </p:nvSpPr>
        <p:spPr>
          <a:xfrm>
            <a:off x="457200" y="1783080"/>
            <a:ext cx="76809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34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SLA &amp; Escalation Pack</a:t>
            </a:r>
            <a:endParaRPr lang="en-US" sz="3000" dirty="0"/>
          </a:p>
        </p:txBody>
      </p:sp>
      <p:sp>
        <p:nvSpPr>
          <p:cNvPr id="216" name="Shape 213"/>
          <p:cNvSpPr/>
          <p:nvPr/>
        </p:nvSpPr>
        <p:spPr>
          <a:xfrm>
            <a:off x="457200" y="2788920"/>
            <a:ext cx="1051560" cy="50292"/>
          </a:xfrm>
          <a:prstGeom prst="rect">
            <a:avLst/>
          </a:prstGeom>
          <a:solidFill>
            <a:srgbClr val="3DD37A"/>
          </a:solidFill>
          <a:ln w="12700">
            <a:solidFill>
              <a:srgbClr val="3DD37A"/>
            </a:solidFill>
            <a:prstDash val="solid"/>
          </a:ln>
        </p:spPr>
      </p:sp>
      <p:sp>
        <p:nvSpPr>
          <p:cNvPr id="217" name="Text 214"/>
          <p:cNvSpPr/>
          <p:nvPr/>
        </p:nvSpPr>
        <p:spPr>
          <a:xfrm>
            <a:off x="457200" y="3127248"/>
            <a:ext cx="7680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50" dirty="0">
                <a:solidFill>
                  <a:srgbClr val="C6DE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Bugs - Status</a:t>
            </a:r>
            <a:endParaRPr lang="en-US" sz="1750" dirty="0"/>
          </a:p>
        </p:txBody>
      </p:sp>
      <p:sp>
        <p:nvSpPr>
          <p:cNvPr id="218" name="Text 215"/>
          <p:cNvSpPr/>
          <p:nvPr/>
        </p:nvSpPr>
        <p:spPr>
          <a:xfrm>
            <a:off x="457200" y="6144768"/>
            <a:ext cx="7680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20" dirty="0">
                <a:solidFill>
                  <a:srgbClr val="9CB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Metricus    ·    10 July 2026</a:t>
            </a:r>
            <a:endParaRPr lang="en-US" sz="102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Pack Overview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1" name="Text 109"/>
          <p:cNvSpPr/>
          <p:nvPr/>
        </p:nvSpPr>
        <p:spPr>
          <a:xfrm>
            <a:off x="603504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Bug Resolution SLA by Priority</a:t>
            </a:r>
            <a:endParaRPr lang="en-US" sz="950" dirty="0"/>
          </a:p>
        </p:txBody>
      </p:sp>
      <p:sp>
        <p:nvSpPr>
          <p:cNvPr id="112" name="Text 110"/>
          <p:cNvSpPr/>
          <p:nvPr/>
        </p:nvSpPr>
        <p:spPr>
          <a:xfrm>
            <a:off x="4797400" y="1463040"/>
            <a:ext cx="863194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</a:t>
            </a:r>
            <a:endParaRPr lang="en-US" sz="900" dirty="0"/>
          </a:p>
        </p:txBody>
      </p:sp>
      <p:sp>
        <p:nvSpPr>
          <p:cNvPr id="113" name="Text 111"/>
          <p:cNvSpPr/>
          <p:nvPr/>
        </p:nvSpPr>
        <p:spPr>
          <a:xfrm>
            <a:off x="603504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establish and enforce resolution time targets for bugs based on their business impact, addressing the excessive…</a:t>
            </a:r>
            <a:endParaRPr lang="en-US" sz="800" dirty="0"/>
          </a:p>
        </p:txBody>
      </p:sp>
      <p:sp>
        <p:nvSpPr>
          <p:cNvPr id="114" name="Shape 112"/>
          <p:cNvSpPr/>
          <p:nvPr/>
        </p:nvSpPr>
        <p:spPr>
          <a:xfrm>
            <a:off x="6187288" y="1371600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6187288" y="1453896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16" name="Text 114"/>
          <p:cNvSpPr/>
          <p:nvPr/>
        </p:nvSpPr>
        <p:spPr>
          <a:xfrm>
            <a:off x="6333592" y="1463040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Bug Time to Triage SLA</a:t>
            </a:r>
            <a:endParaRPr lang="en-US" sz="950" dirty="0"/>
          </a:p>
        </p:txBody>
      </p:sp>
      <p:sp>
        <p:nvSpPr>
          <p:cNvPr id="117" name="Text 115"/>
          <p:cNvSpPr/>
          <p:nvPr/>
        </p:nvSpPr>
        <p:spPr>
          <a:xfrm>
            <a:off x="10527487" y="1463040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18" name="Text 116"/>
          <p:cNvSpPr/>
          <p:nvPr/>
        </p:nvSpPr>
        <p:spPr>
          <a:xfrm>
            <a:off x="6333592" y="1737360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measure and reduce the time bugs spend in initial queue states before active work begins, addressing the…</a:t>
            </a:r>
            <a:endParaRPr lang="en-US" sz="800" dirty="0"/>
          </a:p>
        </p:txBody>
      </p:sp>
      <p:sp>
        <p:nvSpPr>
          <p:cNvPr id="119" name="Shape 117"/>
          <p:cNvSpPr/>
          <p:nvPr/>
        </p:nvSpPr>
        <p:spPr>
          <a:xfrm>
            <a:off x="457200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0" name="Shape 118"/>
          <p:cNvSpPr/>
          <p:nvPr/>
        </p:nvSpPr>
        <p:spPr>
          <a:xfrm>
            <a:off x="457200" y="2386584"/>
            <a:ext cx="45720" cy="585216"/>
          </a:xfrm>
          <a:prstGeom prst="rect">
            <a:avLst/>
          </a:prstGeom>
          <a:solidFill>
            <a:srgbClr val="B42318"/>
          </a:solidFill>
          <a:ln/>
        </p:spPr>
      </p:sp>
      <p:sp>
        <p:nvSpPr>
          <p:cNvPr id="121" name="Text 119"/>
          <p:cNvSpPr/>
          <p:nvPr/>
        </p:nvSpPr>
        <p:spPr>
          <a:xfrm>
            <a:off x="603504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Resolution SLA Breach Warning Flow</a:t>
            </a:r>
            <a:endParaRPr lang="en-US" sz="950" dirty="0"/>
          </a:p>
        </p:txBody>
      </p:sp>
      <p:sp>
        <p:nvSpPr>
          <p:cNvPr id="122" name="Text 120"/>
          <p:cNvSpPr/>
          <p:nvPr/>
        </p:nvSpPr>
        <p:spPr>
          <a:xfrm>
            <a:off x="4797400" y="2395728"/>
            <a:ext cx="640080" cy="274320"/>
          </a:xfrm>
          <a:prstGeom prst="roundRect">
            <a:avLst>
              <a:gd name="adj" fmla="val 20000"/>
            </a:avLst>
          </a:prstGeom>
          <a:solidFill>
            <a:srgbClr val="FEF3F2"/>
          </a:solidFill>
          <a:ln w="10160">
            <a:solidFill>
              <a:srgbClr val="FECDC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423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</a:t>
            </a:r>
            <a:endParaRPr lang="en-US" sz="900" dirty="0"/>
          </a:p>
        </p:txBody>
      </p:sp>
      <p:sp>
        <p:nvSpPr>
          <p:cNvPr id="123" name="Text 121"/>
          <p:cNvSpPr/>
          <p:nvPr/>
        </p:nvSpPr>
        <p:spPr>
          <a:xfrm>
            <a:off x="603504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notify assignees and managers when a high-priority bug is at risk of breaching its resolution SLA,…</a:t>
            </a:r>
            <a:endParaRPr lang="en-US" sz="800" dirty="0"/>
          </a:p>
        </p:txBody>
      </p:sp>
      <p:sp>
        <p:nvSpPr>
          <p:cNvPr id="124" name="Shape 122"/>
          <p:cNvSpPr/>
          <p:nvPr/>
        </p:nvSpPr>
        <p:spPr>
          <a:xfrm>
            <a:off x="6187288" y="2304288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5" name="Shape 123"/>
          <p:cNvSpPr/>
          <p:nvPr/>
        </p:nvSpPr>
        <p:spPr>
          <a:xfrm>
            <a:off x="6187288" y="2386584"/>
            <a:ext cx="45720" cy="585216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6" name="Text 124"/>
          <p:cNvSpPr/>
          <p:nvPr/>
        </p:nvSpPr>
        <p:spPr>
          <a:xfrm>
            <a:off x="6333592" y="2395728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Stagnant Bug in Queue State Follow-up</a:t>
            </a:r>
            <a:endParaRPr lang="en-US" sz="950" dirty="0"/>
          </a:p>
        </p:txBody>
      </p:sp>
      <p:sp>
        <p:nvSpPr>
          <p:cNvPr id="127" name="Text 125"/>
          <p:cNvSpPr/>
          <p:nvPr/>
        </p:nvSpPr>
        <p:spPr>
          <a:xfrm>
            <a:off x="10527487" y="2395728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AEB"/>
          </a:solidFill>
          <a:ln w="10160">
            <a:solidFill>
              <a:srgbClr val="FEDF89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28" name="Text 126"/>
          <p:cNvSpPr/>
          <p:nvPr/>
        </p:nvSpPr>
        <p:spPr>
          <a:xfrm>
            <a:off x="6333592" y="2670048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detect and prompt action on bugs that are stalled in initial queue states for an extended period,…</a:t>
            </a:r>
            <a:endParaRPr lang="en-US" sz="800" dirty="0"/>
          </a:p>
        </p:txBody>
      </p:sp>
      <p:sp>
        <p:nvSpPr>
          <p:cNvPr id="129" name="Shape 127"/>
          <p:cNvSpPr/>
          <p:nvPr/>
        </p:nvSpPr>
        <p:spPr>
          <a:xfrm>
            <a:off x="457200" y="3236976"/>
            <a:ext cx="5547208" cy="749808"/>
          </a:xfrm>
          <a:prstGeom prst="roundRect">
            <a:avLst>
              <a:gd name="adj" fmla="val 609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30" name="Shape 128"/>
          <p:cNvSpPr/>
          <p:nvPr/>
        </p:nvSpPr>
        <p:spPr>
          <a:xfrm>
            <a:off x="457200" y="3319272"/>
            <a:ext cx="45720" cy="585216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31" name="Text 129"/>
          <p:cNvSpPr/>
          <p:nvPr/>
        </p:nvSpPr>
        <p:spPr>
          <a:xfrm>
            <a:off x="603504" y="3328416"/>
            <a:ext cx="417560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 Indicator for Reopened Bugs</a:t>
            </a:r>
            <a:endParaRPr lang="en-US" sz="950" dirty="0"/>
          </a:p>
        </p:txBody>
      </p:sp>
      <p:sp>
        <p:nvSpPr>
          <p:cNvPr id="132" name="Text 130"/>
          <p:cNvSpPr/>
          <p:nvPr/>
        </p:nvSpPr>
        <p:spPr>
          <a:xfrm>
            <a:off x="4797400" y="3328416"/>
            <a:ext cx="720547" cy="274320"/>
          </a:xfrm>
          <a:prstGeom prst="roundRect">
            <a:avLst>
              <a:gd name="adj" fmla="val 20000"/>
            </a:avLst>
          </a:prstGeom>
          <a:solidFill>
            <a:srgbClr val="FFFAEB"/>
          </a:solidFill>
          <a:ln w="10160">
            <a:solidFill>
              <a:srgbClr val="FEDF89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Medium</a:t>
            </a:r>
            <a:endParaRPr lang="en-US" sz="900" dirty="0"/>
          </a:p>
        </p:txBody>
      </p:sp>
      <p:sp>
        <p:nvSpPr>
          <p:cNvPr id="133" name="Text 131"/>
          <p:cNvSpPr/>
          <p:nvPr/>
        </p:nvSpPr>
        <p:spPr>
          <a:xfrm>
            <a:off x="603504" y="3602736"/>
            <a:ext cx="525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030"/>
              </a:lnSpc>
              <a:buNone/>
            </a:pPr>
            <a:r>
              <a:rPr lang="en-US" sz="800" dirty="0">
                <a:solidFill>
                  <a:srgbClr val="6A7A8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measure and track the volume of bug rework over time. This provides visibility into quality issues that lead to…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Bug Resolution SLA by Priority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Critical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establish and enforce resolution time targets for bugs based on their business impact, addressing the excessive and highly variable end-to-end durations observed.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task is created and is not yet in a resolved or closed state.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Attach A Task SLA To The Bug Record With A Duration Based On Priority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 Breach Warning Notifications At 50% And 75% Of Elapsed Time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 The SLA As Breached If The Elapsed Time Exceeds The Defined Duration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is true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is not one of Closed, Resolved, Done, Rejected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Bug Time to Triage SLA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measure and reduce the time bugs spend in initial queue states before active work begins, addressing the significant delays observed at the start of the process.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task is created in an initial intake state.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Attach A 'Time To Triage' Task SLA To The Bug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The SLA Clock Once The Bug Is Assigned To A Person Or Moved To An 'In Progress' State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is one of New, Triage, Inbox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Resolution SLA Breach Warning Flow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High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proactively notify assignees and managers when a high-priority bug is at risk of breaching its resolution SLA, enabling intervention to mitigate delays.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'Resolution SLA' Task SLA record's 'Percentage' field reaches 50% or 75%.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50% Elapsed: Post A Work Note On The Associated Bug, Tagging The Assignee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75% Elapsed: Send An Email Notification To The Assignment Group Manager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SLA.SLA Definition is 'Bug Resolution SLA by Priority'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SLA.Stage is not 'Breached' or 'Completed'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SLA.Task.Priority is one of 'Blocker', 'Critical'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Stagnant Bug in Queue State Follow-up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automatically detect and prompt action on bugs that are stalled in initial queue states for an extended period, preventing them from becoming 'lost' in the backlog.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to run daily.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A Work Note To The Bug Task Prompting The Assignment Group For An Update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 is Active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State is one of New, Triage, Inbox, Backlog, Open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Updated more than 5 business days ago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 Indicator for Reopened Bugs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Text 107"/>
          <p:cNvSpPr/>
          <p:nvPr/>
        </p:nvSpPr>
        <p:spPr>
          <a:xfrm>
            <a:off x="457200" y="1271016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ServiceNow  ·  Medium</a:t>
            </a:r>
            <a:endParaRPr lang="en-US" sz="850" dirty="0"/>
          </a:p>
        </p:txBody>
      </p:sp>
      <p:sp>
        <p:nvSpPr>
          <p:cNvPr id="110" name="Shape 108"/>
          <p:cNvSpPr/>
          <p:nvPr/>
        </p:nvSpPr>
        <p:spPr>
          <a:xfrm>
            <a:off x="457200" y="1545336"/>
            <a:ext cx="11277295" cy="804672"/>
          </a:xfrm>
          <a:prstGeom prst="roundRect">
            <a:avLst>
              <a:gd name="adj" fmla="val 5682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1" name="Shape 109"/>
          <p:cNvSpPr/>
          <p:nvPr/>
        </p:nvSpPr>
        <p:spPr>
          <a:xfrm>
            <a:off x="457200" y="1627632"/>
            <a:ext cx="45720" cy="640080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2" name="Text 110"/>
          <p:cNvSpPr/>
          <p:nvPr/>
        </p:nvSpPr>
        <p:spPr>
          <a:xfrm>
            <a:off x="621792" y="1655064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PURPOSE</a:t>
            </a:r>
            <a:endParaRPr lang="en-US" sz="820" dirty="0"/>
          </a:p>
        </p:txBody>
      </p:sp>
      <p:sp>
        <p:nvSpPr>
          <p:cNvPr id="113" name="Text 111"/>
          <p:cNvSpPr/>
          <p:nvPr/>
        </p:nvSpPr>
        <p:spPr>
          <a:xfrm>
            <a:off x="621792" y="1856232"/>
            <a:ext cx="10948111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30"/>
              </a:lnSpc>
              <a:buNone/>
            </a:pPr>
            <a:r>
              <a:rPr lang="en-US" sz="92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measure and track the volume of bug rework over time. This provides visibility into quality issues that lead to resolution delays and repeat SLA breaches.</a:t>
            </a:r>
            <a:endParaRPr lang="en-US" sz="920" dirty="0"/>
          </a:p>
        </p:txBody>
      </p:sp>
      <p:sp>
        <p:nvSpPr>
          <p:cNvPr id="114" name="Shape 112"/>
          <p:cNvSpPr/>
          <p:nvPr/>
        </p:nvSpPr>
        <p:spPr>
          <a:xfrm>
            <a:off x="457200" y="2514600"/>
            <a:ext cx="11277295" cy="548640"/>
          </a:xfrm>
          <a:prstGeom prst="roundRect">
            <a:avLst>
              <a:gd name="adj" fmla="val 833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5" name="Shape 113"/>
          <p:cNvSpPr/>
          <p:nvPr/>
        </p:nvSpPr>
        <p:spPr>
          <a:xfrm>
            <a:off x="457200" y="2596896"/>
            <a:ext cx="45720" cy="38404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6" name="Text 114"/>
          <p:cNvSpPr/>
          <p:nvPr/>
        </p:nvSpPr>
        <p:spPr>
          <a:xfrm>
            <a:off x="621792" y="2633472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TRIGGER</a:t>
            </a:r>
            <a:endParaRPr lang="en-US" sz="820" dirty="0"/>
          </a:p>
        </p:txBody>
      </p:sp>
      <p:sp>
        <p:nvSpPr>
          <p:cNvPr id="117" name="Text 115"/>
          <p:cNvSpPr/>
          <p:nvPr/>
        </p:nvSpPr>
        <p:spPr>
          <a:xfrm>
            <a:off x="1828800" y="2624328"/>
            <a:ext cx="9722815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 data collection job runs daily.</a:t>
            </a:r>
            <a:endParaRPr lang="en-US" sz="950" dirty="0"/>
          </a:p>
        </p:txBody>
      </p:sp>
      <p:sp>
        <p:nvSpPr>
          <p:cNvPr id="118" name="Shape 116"/>
          <p:cNvSpPr/>
          <p:nvPr/>
        </p:nvSpPr>
        <p:spPr>
          <a:xfrm>
            <a:off x="457200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9" name="Shape 117"/>
          <p:cNvSpPr/>
          <p:nvPr/>
        </p:nvSpPr>
        <p:spPr>
          <a:xfrm>
            <a:off x="457200" y="3273552"/>
            <a:ext cx="45720" cy="2907792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20" name="Text 118"/>
          <p:cNvSpPr/>
          <p:nvPr/>
        </p:nvSpPr>
        <p:spPr>
          <a:xfrm>
            <a:off x="603504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ACTIONS</a:t>
            </a:r>
            <a:endParaRPr lang="en-US" sz="820" dirty="0"/>
          </a:p>
        </p:txBody>
      </p:sp>
      <p:sp>
        <p:nvSpPr>
          <p:cNvPr id="121" name="Text 119"/>
          <p:cNvSpPr/>
          <p:nvPr/>
        </p:nvSpPr>
        <p:spPr>
          <a:xfrm>
            <a:off x="603504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 Daily Count Of Reopened Bugs</a:t>
            </a:r>
            <a:endParaRPr lang="en-US" sz="860" dirty="0"/>
          </a:p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Display Trend On A Dashboard, Broken Down By Assignment Group And Project</a:t>
            </a:r>
            <a:endParaRPr lang="en-US" sz="860" dirty="0"/>
          </a:p>
        </p:txBody>
      </p:sp>
      <p:sp>
        <p:nvSpPr>
          <p:cNvPr id="122" name="Shape 120"/>
          <p:cNvSpPr/>
          <p:nvPr/>
        </p:nvSpPr>
        <p:spPr>
          <a:xfrm>
            <a:off x="6178144" y="3191256"/>
            <a:ext cx="5556352" cy="3072384"/>
          </a:xfrm>
          <a:prstGeom prst="roundRect">
            <a:avLst>
              <a:gd name="adj" fmla="val 1488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23" name="Shape 121"/>
          <p:cNvSpPr/>
          <p:nvPr/>
        </p:nvSpPr>
        <p:spPr>
          <a:xfrm>
            <a:off x="6178144" y="3273552"/>
            <a:ext cx="45720" cy="2907792"/>
          </a:xfrm>
          <a:prstGeom prst="rect">
            <a:avLst/>
          </a:prstGeom>
          <a:solidFill>
            <a:srgbClr val="B54708"/>
          </a:solidFill>
          <a:ln/>
        </p:spPr>
      </p:sp>
      <p:sp>
        <p:nvSpPr>
          <p:cNvPr id="124" name="Text 122"/>
          <p:cNvSpPr/>
          <p:nvPr/>
        </p:nvSpPr>
        <p:spPr>
          <a:xfrm>
            <a:off x="6324448" y="3319272"/>
            <a:ext cx="528203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B5470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CONDITIONS</a:t>
            </a:r>
            <a:endParaRPr lang="en-US" sz="820" dirty="0"/>
          </a:p>
        </p:txBody>
      </p:sp>
      <p:sp>
        <p:nvSpPr>
          <p:cNvPr id="125" name="Text 123"/>
          <p:cNvSpPr/>
          <p:nvPr/>
        </p:nvSpPr>
        <p:spPr>
          <a:xfrm>
            <a:off x="6324448" y="3557016"/>
            <a:ext cx="5263744" cy="2615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135"/>
              </a:lnSpc>
              <a:spcAft>
                <a:spcPts val="500"/>
              </a:spcAft>
              <a:buSzPct val="100000"/>
              <a:buChar char="•"/>
            </a:pPr>
            <a:r>
              <a:rPr lang="en-US" sz="86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Bug's 'reopen_count' field is greater than 0, OR a Metric Definition captures a change to a 'Reopened' state.</a:t>
            </a:r>
            <a:endParaRPr lang="en-US" sz="86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5548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5664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95781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15898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036015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056132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076248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96365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64824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1365992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1567160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1768328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1969496" y="2011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955548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75664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95781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5898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36015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6132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076248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1096365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1164824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1365992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1567160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1768328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1969496" y="3840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55548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75664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95781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015898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6015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56132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76248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96365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1164824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1365992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1567160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1768328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1969496" y="5669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55548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75664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95781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015898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036015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056132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076248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096365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1164824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1365992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1567160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1768328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1969496" y="74980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55548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75664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995781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015898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036015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056132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076248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096365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1164824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1365992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1567160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1768328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1969496" y="93268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55548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5664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95781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015898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036015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056132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076248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096365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1164824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1365992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1567160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11768328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79" name="Shape 77"/>
          <p:cNvSpPr/>
          <p:nvPr/>
        </p:nvSpPr>
        <p:spPr>
          <a:xfrm>
            <a:off x="11969496" y="111556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955548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975664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995781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015898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036015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056132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076248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096365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1164824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1365992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1567160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1768328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1969496" y="129844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955548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975664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995781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015898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036015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056132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076248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096365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1164824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1365992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1567160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1768328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1969496" y="1481328"/>
            <a:ext cx="22860" cy="22860"/>
          </a:xfrm>
          <a:prstGeom prst="ellipse">
            <a:avLst/>
          </a:prstGeom>
          <a:solidFill>
            <a:srgbClr val="CBE3E1">
              <a:alpha val="92000"/>
            </a:srgbClr>
          </a:solidFill>
          <a:ln w="12700">
            <a:solidFill>
              <a:srgbClr val="CBE3E1">
                <a:alpha val="0"/>
              </a:srgbClr>
            </a:solidFill>
            <a:prstDash val="solid"/>
          </a:ln>
        </p:spPr>
      </p:sp>
      <p:sp>
        <p:nvSpPr>
          <p:cNvPr id="106" name="Text 104"/>
          <p:cNvSpPr/>
          <p:nvPr/>
        </p:nvSpPr>
        <p:spPr>
          <a:xfrm>
            <a:off x="457200" y="365760"/>
            <a:ext cx="11277295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15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PROCESS ADVISOR · SLA &amp; ESCALATION PACK</a:t>
            </a:r>
            <a:endParaRPr lang="en-US" sz="950" dirty="0"/>
          </a:p>
        </p:txBody>
      </p:sp>
      <p:sp>
        <p:nvSpPr>
          <p:cNvPr id="107" name="Text 105"/>
          <p:cNvSpPr/>
          <p:nvPr/>
        </p:nvSpPr>
        <p:spPr>
          <a:xfrm>
            <a:off x="457200" y="621792"/>
            <a:ext cx="11277295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b="1" dirty="0">
                <a:solidFill>
                  <a:srgbClr val="0C2F3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Implementation Checklist</a:t>
            </a:r>
            <a:endParaRPr lang="en-US" sz="1800" dirty="0"/>
          </a:p>
        </p:txBody>
      </p:sp>
      <p:sp>
        <p:nvSpPr>
          <p:cNvPr id="108" name="Shape 106"/>
          <p:cNvSpPr/>
          <p:nvPr/>
        </p:nvSpPr>
        <p:spPr>
          <a:xfrm>
            <a:off x="457200" y="1115568"/>
            <a:ext cx="960120" cy="41148"/>
          </a:xfrm>
          <a:prstGeom prst="rect">
            <a:avLst/>
          </a:prstGeom>
          <a:solidFill>
            <a:srgbClr val="00A13A"/>
          </a:solidFill>
          <a:ln w="12700">
            <a:solidFill>
              <a:srgbClr val="00A13A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457200" y="1325880"/>
            <a:ext cx="11277295" cy="822960"/>
          </a:xfrm>
          <a:prstGeom prst="roundRect">
            <a:avLst>
              <a:gd name="adj" fmla="val 5556"/>
            </a:avLst>
          </a:prstGeom>
          <a:solidFill>
            <a:srgbClr val="E9F5F4"/>
          </a:solidFill>
          <a:ln w="10160">
            <a:solidFill>
              <a:srgbClr val="A9CFCF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0" name="Shape 108"/>
          <p:cNvSpPr/>
          <p:nvPr/>
        </p:nvSpPr>
        <p:spPr>
          <a:xfrm>
            <a:off x="457200" y="1408176"/>
            <a:ext cx="45720" cy="658368"/>
          </a:xfrm>
          <a:prstGeom prst="rect">
            <a:avLst/>
          </a:prstGeom>
          <a:solidFill>
            <a:srgbClr val="0E7C8C"/>
          </a:solidFill>
          <a:ln/>
        </p:spPr>
      </p:sp>
      <p:sp>
        <p:nvSpPr>
          <p:cNvPr id="111" name="Text 109"/>
          <p:cNvSpPr/>
          <p:nvPr/>
        </p:nvSpPr>
        <p:spPr>
          <a:xfrm>
            <a:off x="621792" y="1444752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E7C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PACK</a:t>
            </a:r>
            <a:endParaRPr lang="en-US" sz="820" dirty="0"/>
          </a:p>
        </p:txBody>
      </p:sp>
      <p:sp>
        <p:nvSpPr>
          <p:cNvPr id="112" name="Text 110"/>
          <p:cNvSpPr/>
          <p:nvPr/>
        </p:nvSpPr>
        <p:spPr>
          <a:xfrm>
            <a:off x="621792" y="1645920"/>
            <a:ext cx="1094811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250"/>
              </a:lnSpc>
              <a:buNone/>
            </a:pPr>
            <a:r>
              <a:rPr lang="en-US" sz="94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deck summarises the generated SLA &amp; Escalation Pack in a client-readable format. Use the JSON export for the full import/configuration artifacts.</a:t>
            </a:r>
            <a:endParaRPr lang="en-US" sz="940" dirty="0"/>
          </a:p>
        </p:txBody>
      </p:sp>
      <p:sp>
        <p:nvSpPr>
          <p:cNvPr id="113" name="Shape 111"/>
          <p:cNvSpPr/>
          <p:nvPr/>
        </p:nvSpPr>
        <p:spPr>
          <a:xfrm>
            <a:off x="457200" y="2331720"/>
            <a:ext cx="11277295" cy="3931920"/>
          </a:xfrm>
          <a:prstGeom prst="roundRect">
            <a:avLst>
              <a:gd name="adj" fmla="val 1163"/>
            </a:avLst>
          </a:prstGeom>
          <a:solidFill>
            <a:srgbClr val="FFFFFF"/>
          </a:solidFill>
          <a:ln w="10160">
            <a:solidFill>
              <a:srgbClr val="E5E9EB"/>
            </a:solidFill>
            <a:prstDash val="solid"/>
          </a:ln>
          <a:effectLst>
            <a:outerShdw sx="100000" sy="100000" kx="0" ky="0" algn="bl" rotWithShape="0" blurRad="76200" dist="19050" dir="5400000">
              <a:srgbClr val="122A35">
                <a:alpha val="6000"/>
              </a:srgbClr>
            </a:outerShdw>
          </a:effectLst>
        </p:spPr>
      </p:sp>
      <p:sp>
        <p:nvSpPr>
          <p:cNvPr id="114" name="Shape 112"/>
          <p:cNvSpPr/>
          <p:nvPr/>
        </p:nvSpPr>
        <p:spPr>
          <a:xfrm>
            <a:off x="457200" y="2414016"/>
            <a:ext cx="45720" cy="3767328"/>
          </a:xfrm>
          <a:prstGeom prst="rect">
            <a:avLst/>
          </a:prstGeom>
          <a:solidFill>
            <a:srgbClr val="067647"/>
          </a:solidFill>
          <a:ln/>
        </p:spPr>
      </p:sp>
      <p:sp>
        <p:nvSpPr>
          <p:cNvPr id="115" name="Text 113"/>
          <p:cNvSpPr/>
          <p:nvPr/>
        </p:nvSpPr>
        <p:spPr>
          <a:xfrm>
            <a:off x="621792" y="247802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20" b="1" spc="110" kern="0" dirty="0">
                <a:solidFill>
                  <a:srgbClr val="06764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RECOMMENDED VALIDATION STEPS</a:t>
            </a:r>
            <a:endParaRPr lang="en-US" sz="820" dirty="0"/>
          </a:p>
        </p:txBody>
      </p:sp>
      <p:sp>
        <p:nvSpPr>
          <p:cNvPr id="116" name="Text 114"/>
          <p:cNvSpPr/>
          <p:nvPr/>
        </p:nvSpPr>
        <p:spPr>
          <a:xfrm>
            <a:off x="621792" y="2752344"/>
            <a:ext cx="10948111" cy="3429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each rule against local workflow configuration and field names.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Validate triggers, conditions and actions in a sandbox or development project first.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 permissions, app availability and any required marketplace apps.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JSON export for direct rule import where supported.</a:t>
            </a:r>
            <a:endParaRPr lang="en-US" sz="1050" dirty="0"/>
          </a:p>
          <a:p>
            <a:pPr marL="127000" indent="-127000">
              <a:lnSpc>
                <a:spcPts val="1386"/>
              </a:lnSpc>
              <a:spcAft>
                <a:spcPts val="500"/>
              </a:spcAft>
              <a:buSzPct val="100000"/>
              <a:buChar char="•"/>
            </a:pPr>
            <a:r>
              <a:rPr lang="en-US" sz="1050" dirty="0">
                <a:solidFill>
                  <a:srgbClr val="41525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 a small pilot before enabling broadly, and monitor exceptions after release.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521440" y="653796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50">
                <a:solidFill>
                  <a:srgbClr val="6A7A86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Metricus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 &amp; Escalation Pack — Bugs - Status</dc:title>
  <dc:subject>PptxGenJS Presentation</dc:subject>
  <dc:creator>Process Advisor</dc:creator>
  <cp:lastModifiedBy>Process Advisor</cp:lastModifiedBy>
  <cp:revision>1</cp:revision>
  <dcterms:created xsi:type="dcterms:W3CDTF">2026-07-10T01:34:06Z</dcterms:created>
  <dcterms:modified xsi:type="dcterms:W3CDTF">2026-07-10T01:34:06Z</dcterms:modified>
</cp:coreProperties>
</file>